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57" r:id="rId5"/>
    <p:sldId id="261" r:id="rId6"/>
    <p:sldId id="270" r:id="rId7"/>
    <p:sldId id="262" r:id="rId8"/>
    <p:sldId id="273" r:id="rId9"/>
    <p:sldId id="275" r:id="rId10"/>
    <p:sldId id="276" r:id="rId11"/>
    <p:sldId id="277" r:id="rId12"/>
    <p:sldId id="279" r:id="rId13"/>
    <p:sldId id="259" r:id="rId14"/>
    <p:sldId id="264" r:id="rId15"/>
    <p:sldId id="265" r:id="rId16"/>
    <p:sldId id="267" r:id="rId17"/>
    <p:sldId id="274" r:id="rId18"/>
    <p:sldId id="266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2917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49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6B716-FEFA-45AA-92AF-376F0DB9B3E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24AB5-7C06-411B-B935-C6C1A762A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19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24AB5-7C06-411B-B935-C6C1A762A9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55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占位符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>
            <a:fillRect/>
          </a:stretch>
        </p:blipFill>
        <p:spPr>
          <a:xfrm>
            <a:off x="0" y="-2"/>
            <a:ext cx="12192000" cy="3429000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4023360" y="3940829"/>
            <a:ext cx="4145280" cy="1277057"/>
            <a:chOff x="4023361" y="4012845"/>
            <a:chExt cx="4145280" cy="1277057"/>
          </a:xfrm>
        </p:grpSpPr>
        <p:sp>
          <p:nvSpPr>
            <p:cNvPr id="51" name="矩形 50"/>
            <p:cNvSpPr/>
            <p:nvPr/>
          </p:nvSpPr>
          <p:spPr>
            <a:xfrm>
              <a:off x="4023361" y="4012845"/>
              <a:ext cx="4145280" cy="977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黄金矿工</a:t>
              </a:r>
              <a:r>
                <a:rPr lang="en-US" altLang="zh-CN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(2.0)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5204461" y="4866357"/>
              <a:ext cx="1783080" cy="423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GOLD MINER 2.0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0" y="-2"/>
            <a:ext cx="12192000" cy="3429000"/>
          </a:xfrm>
          <a:prstGeom prst="rect">
            <a:avLst/>
          </a:prstGeom>
          <a:solidFill>
            <a:srgbClr val="B92917">
              <a:alpha val="8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763a3f4e-9d53-4af4-bab9-7348766026b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958" y="1589289"/>
            <a:ext cx="1867069" cy="571814"/>
            <a:chOff x="2988659" y="2478922"/>
            <a:chExt cx="6214680" cy="1903326"/>
          </a:xfrm>
          <a:solidFill>
            <a:schemeClr val="bg1"/>
          </a:solidFill>
        </p:grpSpPr>
        <p:grpSp>
          <p:nvGrpSpPr>
            <p:cNvPr id="26" name="îṡlïḓe"/>
            <p:cNvGrpSpPr/>
            <p:nvPr/>
          </p:nvGrpSpPr>
          <p:grpSpPr>
            <a:xfrm>
              <a:off x="2988659" y="2478922"/>
              <a:ext cx="1901065" cy="1903326"/>
              <a:chOff x="1735138" y="2095500"/>
              <a:chExt cx="2667000" cy="2670175"/>
            </a:xfrm>
            <a:grpFill/>
          </p:grpSpPr>
          <p:sp>
            <p:nvSpPr>
              <p:cNvPr id="33" name="ïSľïdé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1iḋe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ḻï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ļîdè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ľîḍ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ľiḑe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ṣliḋé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ṧ1ïďê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ṣḷíď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ṡ1iḓè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šļîḍé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ṧ1ïḍé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ṣ1ïď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ṡḷîḑê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ïṡḷíďe"/>
            <p:cNvSpPr/>
            <p:nvPr/>
          </p:nvSpPr>
          <p:spPr bwMode="auto">
            <a:xfrm>
              <a:off x="5203178" y="3897933"/>
              <a:ext cx="4000161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ïṩḷïḓè"/>
            <p:cNvGrpSpPr/>
            <p:nvPr/>
          </p:nvGrpSpPr>
          <p:grpSpPr>
            <a:xfrm>
              <a:off x="5388759" y="2716555"/>
              <a:ext cx="3612028" cy="965242"/>
              <a:chOff x="5102226" y="2428875"/>
              <a:chExt cx="5067300" cy="1354138"/>
            </a:xfrm>
            <a:grpFill/>
          </p:grpSpPr>
          <p:sp>
            <p:nvSpPr>
              <p:cNvPr id="29" name="i$ḻïďè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slîde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ś1idè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îďè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085240" y="5565682"/>
            <a:ext cx="2221150" cy="349250"/>
            <a:chOff x="4073302" y="4836469"/>
            <a:chExt cx="2221150" cy="349250"/>
          </a:xfrm>
        </p:grpSpPr>
        <p:sp>
          <p:nvSpPr>
            <p:cNvPr id="59" name="矩形 58"/>
            <p:cNvSpPr/>
            <p:nvPr/>
          </p:nvSpPr>
          <p:spPr>
            <a:xfrm>
              <a:off x="4333572" y="4836469"/>
              <a:ext cx="1960880" cy="349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汇报人：陈嘉伟、康庄</a:t>
              </a:r>
            </a:p>
          </p:txBody>
        </p:sp>
        <p:sp>
          <p:nvSpPr>
            <p:cNvPr id="60" name="graduation-cap_16905"/>
            <p:cNvSpPr>
              <a:spLocks noChangeAspect="1"/>
            </p:cNvSpPr>
            <p:nvPr/>
          </p:nvSpPr>
          <p:spPr bwMode="auto">
            <a:xfrm>
              <a:off x="4073302" y="4926953"/>
              <a:ext cx="255014" cy="152520"/>
            </a:xfrm>
            <a:custGeom>
              <a:avLst/>
              <a:gdLst>
                <a:gd name="connsiteX0" fmla="*/ 82550 w 331788"/>
                <a:gd name="connsiteY0" fmla="*/ 117475 h 198438"/>
                <a:gd name="connsiteX1" fmla="*/ 165100 w 331788"/>
                <a:gd name="connsiteY1" fmla="*/ 157163 h 198438"/>
                <a:gd name="connsiteX2" fmla="*/ 247650 w 331788"/>
                <a:gd name="connsiteY2" fmla="*/ 117475 h 198438"/>
                <a:gd name="connsiteX3" fmla="*/ 247650 w 331788"/>
                <a:gd name="connsiteY3" fmla="*/ 157163 h 198438"/>
                <a:gd name="connsiteX4" fmla="*/ 165100 w 331788"/>
                <a:gd name="connsiteY4" fmla="*/ 198438 h 198438"/>
                <a:gd name="connsiteX5" fmla="*/ 82550 w 331788"/>
                <a:gd name="connsiteY5" fmla="*/ 157163 h 198438"/>
                <a:gd name="connsiteX6" fmla="*/ 20638 w 331788"/>
                <a:gd name="connsiteY6" fmla="*/ 82550 h 198438"/>
                <a:gd name="connsiteX7" fmla="*/ 24606 w 331788"/>
                <a:gd name="connsiteY7" fmla="*/ 86447 h 198438"/>
                <a:gd name="connsiteX8" fmla="*/ 24606 w 331788"/>
                <a:gd name="connsiteY8" fmla="*/ 150091 h 198438"/>
                <a:gd name="connsiteX9" fmla="*/ 28575 w 331788"/>
                <a:gd name="connsiteY9" fmla="*/ 157885 h 198438"/>
                <a:gd name="connsiteX10" fmla="*/ 24606 w 331788"/>
                <a:gd name="connsiteY10" fmla="*/ 164379 h 198438"/>
                <a:gd name="connsiteX11" fmla="*/ 24606 w 331788"/>
                <a:gd name="connsiteY11" fmla="*/ 178667 h 198438"/>
                <a:gd name="connsiteX12" fmla="*/ 20638 w 331788"/>
                <a:gd name="connsiteY12" fmla="*/ 182563 h 198438"/>
                <a:gd name="connsiteX13" fmla="*/ 16669 w 331788"/>
                <a:gd name="connsiteY13" fmla="*/ 178667 h 198438"/>
                <a:gd name="connsiteX14" fmla="*/ 16669 w 331788"/>
                <a:gd name="connsiteY14" fmla="*/ 164379 h 198438"/>
                <a:gd name="connsiteX15" fmla="*/ 12700 w 331788"/>
                <a:gd name="connsiteY15" fmla="*/ 157885 h 198438"/>
                <a:gd name="connsiteX16" fmla="*/ 16669 w 331788"/>
                <a:gd name="connsiteY16" fmla="*/ 150091 h 198438"/>
                <a:gd name="connsiteX17" fmla="*/ 16669 w 331788"/>
                <a:gd name="connsiteY17" fmla="*/ 86447 h 198438"/>
                <a:gd name="connsiteX18" fmla="*/ 20638 w 331788"/>
                <a:gd name="connsiteY18" fmla="*/ 82550 h 198438"/>
                <a:gd name="connsiteX19" fmla="*/ 165100 w 331788"/>
                <a:gd name="connsiteY19" fmla="*/ 58738 h 198438"/>
                <a:gd name="connsiteX20" fmla="*/ 152400 w 331788"/>
                <a:gd name="connsiteY20" fmla="*/ 66676 h 198438"/>
                <a:gd name="connsiteX21" fmla="*/ 165100 w 331788"/>
                <a:gd name="connsiteY21" fmla="*/ 74614 h 198438"/>
                <a:gd name="connsiteX22" fmla="*/ 177800 w 331788"/>
                <a:gd name="connsiteY22" fmla="*/ 66676 h 198438"/>
                <a:gd name="connsiteX23" fmla="*/ 165100 w 331788"/>
                <a:gd name="connsiteY23" fmla="*/ 58738 h 198438"/>
                <a:gd name="connsiteX24" fmla="*/ 165100 w 331788"/>
                <a:gd name="connsiteY24" fmla="*/ 0 h 198438"/>
                <a:gd name="connsiteX25" fmla="*/ 331788 w 331788"/>
                <a:gd name="connsiteY25" fmla="*/ 66675 h 198438"/>
                <a:gd name="connsiteX26" fmla="*/ 165100 w 331788"/>
                <a:gd name="connsiteY26" fmla="*/ 149225 h 198438"/>
                <a:gd name="connsiteX27" fmla="*/ 0 w 331788"/>
                <a:gd name="connsiteY27" fmla="*/ 66675 h 19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1788" h="198438">
                  <a:moveTo>
                    <a:pt x="82550" y="117475"/>
                  </a:moveTo>
                  <a:lnTo>
                    <a:pt x="165100" y="157163"/>
                  </a:lnTo>
                  <a:lnTo>
                    <a:pt x="247650" y="117475"/>
                  </a:lnTo>
                  <a:lnTo>
                    <a:pt x="247650" y="157163"/>
                  </a:lnTo>
                  <a:lnTo>
                    <a:pt x="165100" y="198438"/>
                  </a:lnTo>
                  <a:lnTo>
                    <a:pt x="82550" y="157163"/>
                  </a:lnTo>
                  <a:close/>
                  <a:moveTo>
                    <a:pt x="20638" y="82550"/>
                  </a:moveTo>
                  <a:cubicBezTo>
                    <a:pt x="23283" y="82550"/>
                    <a:pt x="24606" y="85148"/>
                    <a:pt x="24606" y="86447"/>
                  </a:cubicBezTo>
                  <a:cubicBezTo>
                    <a:pt x="24606" y="86447"/>
                    <a:pt x="24606" y="86447"/>
                    <a:pt x="24606" y="150091"/>
                  </a:cubicBezTo>
                  <a:cubicBezTo>
                    <a:pt x="27252" y="151390"/>
                    <a:pt x="28575" y="153988"/>
                    <a:pt x="28575" y="157885"/>
                  </a:cubicBezTo>
                  <a:cubicBezTo>
                    <a:pt x="28575" y="160482"/>
                    <a:pt x="27252" y="163080"/>
                    <a:pt x="24606" y="164379"/>
                  </a:cubicBezTo>
                  <a:cubicBezTo>
                    <a:pt x="24606" y="164379"/>
                    <a:pt x="24606" y="164379"/>
                    <a:pt x="24606" y="178667"/>
                  </a:cubicBezTo>
                  <a:cubicBezTo>
                    <a:pt x="24606" y="181264"/>
                    <a:pt x="23283" y="182563"/>
                    <a:pt x="20638" y="182563"/>
                  </a:cubicBezTo>
                  <a:cubicBezTo>
                    <a:pt x="17992" y="182563"/>
                    <a:pt x="16669" y="181264"/>
                    <a:pt x="16669" y="178667"/>
                  </a:cubicBezTo>
                  <a:cubicBezTo>
                    <a:pt x="16669" y="178667"/>
                    <a:pt x="16669" y="178667"/>
                    <a:pt x="16669" y="164379"/>
                  </a:cubicBezTo>
                  <a:cubicBezTo>
                    <a:pt x="14023" y="163080"/>
                    <a:pt x="12700" y="160482"/>
                    <a:pt x="12700" y="157885"/>
                  </a:cubicBezTo>
                  <a:cubicBezTo>
                    <a:pt x="12700" y="153988"/>
                    <a:pt x="14023" y="151390"/>
                    <a:pt x="16669" y="150091"/>
                  </a:cubicBezTo>
                  <a:cubicBezTo>
                    <a:pt x="16669" y="150091"/>
                    <a:pt x="16669" y="150091"/>
                    <a:pt x="16669" y="86447"/>
                  </a:cubicBezTo>
                  <a:cubicBezTo>
                    <a:pt x="16669" y="85148"/>
                    <a:pt x="17992" y="82550"/>
                    <a:pt x="20638" y="82550"/>
                  </a:cubicBezTo>
                  <a:close/>
                  <a:moveTo>
                    <a:pt x="165100" y="58738"/>
                  </a:moveTo>
                  <a:cubicBezTo>
                    <a:pt x="158086" y="58738"/>
                    <a:pt x="152400" y="62292"/>
                    <a:pt x="152400" y="66676"/>
                  </a:cubicBezTo>
                  <a:cubicBezTo>
                    <a:pt x="152400" y="71060"/>
                    <a:pt x="158086" y="74614"/>
                    <a:pt x="165100" y="74614"/>
                  </a:cubicBezTo>
                  <a:cubicBezTo>
                    <a:pt x="172114" y="74614"/>
                    <a:pt x="177800" y="71060"/>
                    <a:pt x="177800" y="66676"/>
                  </a:cubicBezTo>
                  <a:cubicBezTo>
                    <a:pt x="177800" y="62292"/>
                    <a:pt x="172114" y="58738"/>
                    <a:pt x="165100" y="58738"/>
                  </a:cubicBezTo>
                  <a:close/>
                  <a:moveTo>
                    <a:pt x="165100" y="0"/>
                  </a:moveTo>
                  <a:lnTo>
                    <a:pt x="331788" y="66675"/>
                  </a:lnTo>
                  <a:lnTo>
                    <a:pt x="165100" y="14922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3F3B3A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7550" y="643548"/>
            <a:ext cx="28408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Research methods and processes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102952" y="557978"/>
            <a:ext cx="3940907" cy="6067729"/>
            <a:chOff x="4998983" y="3211513"/>
            <a:chExt cx="3940907" cy="4251548"/>
          </a:xfrm>
        </p:grpSpPr>
        <p:sp>
          <p:nvSpPr>
            <p:cNvPr id="12" name="文本框 11"/>
            <p:cNvSpPr txBox="1"/>
            <p:nvPr/>
          </p:nvSpPr>
          <p:spPr>
            <a:xfrm>
              <a:off x="4998983" y="3211513"/>
              <a:ext cx="2723882" cy="582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solidFill>
                    <a:schemeClr val="accent1"/>
                  </a:solidFill>
                </a:rPr>
                <a:t>第</a:t>
              </a:r>
              <a:r>
                <a:rPr lang="zh-CN" altLang="en-US" sz="2400" dirty="0">
                  <a:solidFill>
                    <a:schemeClr val="accent1"/>
                  </a:solidFill>
                </a:rPr>
                <a:t>三</a:t>
              </a:r>
              <a:r>
                <a:rPr lang="zh-CN" altLang="zh-CN" sz="2400" dirty="0">
                  <a:solidFill>
                    <a:schemeClr val="accent1"/>
                  </a:solidFill>
                </a:rPr>
                <a:t>个界面 </a:t>
              </a:r>
              <a:r>
                <a:rPr lang="zh-CN" altLang="zh-CN" sz="2400" dirty="0" smtClean="0">
                  <a:solidFill>
                    <a:schemeClr val="accent1"/>
                  </a:solidFill>
                </a:rPr>
                <a:t>：</a:t>
              </a:r>
              <a:endParaRPr lang="en-US" altLang="zh-CN" sz="2400" dirty="0" smtClean="0">
                <a:solidFill>
                  <a:schemeClr val="accent1"/>
                </a:solidFill>
              </a:endParaRPr>
            </a:p>
            <a:p>
              <a:r>
                <a:rPr lang="zh-CN" altLang="zh-CN" sz="2400" dirty="0" smtClean="0">
                  <a:solidFill>
                    <a:schemeClr val="accent1"/>
                  </a:solidFill>
                </a:rPr>
                <a:t> </a:t>
              </a:r>
              <a:r>
                <a:rPr lang="zh-CN" altLang="zh-CN" sz="2400" dirty="0">
                  <a:solidFill>
                    <a:schemeClr val="accent1"/>
                  </a:solidFill>
                </a:rPr>
                <a:t>商店界面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998983" y="3947909"/>
              <a:ext cx="3940907" cy="3515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dirty="0" smtClean="0"/>
                <a:t>第</a:t>
              </a:r>
              <a:r>
                <a:rPr lang="zh-CN" altLang="en-US" sz="1600" dirty="0" smtClean="0"/>
                <a:t>三</a:t>
              </a:r>
              <a:r>
                <a:rPr lang="zh-CN" altLang="zh-CN" sz="1600" dirty="0" smtClean="0"/>
                <a:t>个</a:t>
              </a:r>
              <a:r>
                <a:rPr lang="zh-CN" altLang="zh-CN" sz="1600" dirty="0"/>
                <a:t>界面 ： 商店界面</a:t>
              </a:r>
            </a:p>
            <a:p>
              <a:r>
                <a:rPr lang="zh-CN" altLang="zh-CN" sz="1600" dirty="0"/>
                <a:t>（</a:t>
              </a:r>
              <a:r>
                <a:rPr lang="en-US" altLang="zh-CN" sz="1600" dirty="0"/>
                <a:t>1</a:t>
              </a:r>
              <a:r>
                <a:rPr lang="zh-CN" altLang="zh-CN" sz="1600" dirty="0"/>
                <a:t>）</a:t>
              </a:r>
            </a:p>
            <a:p>
              <a:r>
                <a:rPr lang="zh-CN" altLang="zh-CN" sz="1600" dirty="0"/>
                <a:t>绘制商店界面 ： 包括商店的背景，还有商店卖的</a:t>
              </a:r>
              <a:r>
                <a:rPr lang="en-US" altLang="zh-CN" sz="1600" dirty="0"/>
                <a:t>2</a:t>
              </a:r>
              <a:r>
                <a:rPr lang="zh-CN" altLang="zh-CN" sz="1600" dirty="0"/>
                <a:t>个物品石头收藏书、钻石收藏书。</a:t>
              </a:r>
            </a:p>
            <a:p>
              <a:r>
                <a:rPr lang="zh-CN" altLang="zh-CN" sz="1600" dirty="0"/>
                <a:t>其中：按 鼠标左键买钻石收藏书，右键买石头收藏书</a:t>
              </a:r>
            </a:p>
            <a:p>
              <a:r>
                <a:rPr lang="zh-CN" altLang="zh-CN" sz="1600" dirty="0"/>
                <a:t>（</a:t>
              </a:r>
              <a:r>
                <a:rPr lang="en-US" altLang="zh-CN" sz="1600" dirty="0"/>
                <a:t>2</a:t>
              </a:r>
              <a:r>
                <a:rPr lang="zh-CN" altLang="zh-CN" sz="1600" dirty="0"/>
                <a:t>）</a:t>
              </a:r>
            </a:p>
            <a:p>
              <a:r>
                <a:rPr lang="en-US" altLang="zh-CN" sz="1600" dirty="0"/>
                <a:t>     </a:t>
              </a:r>
              <a:r>
                <a:rPr lang="zh-CN" altLang="zh-CN" sz="1600" dirty="0"/>
                <a:t>购买石头收藏书之后，抓到的石头分数将会加</a:t>
              </a:r>
              <a:r>
                <a:rPr lang="en-US" altLang="zh-CN" sz="1600" dirty="0"/>
                <a:t>100</a:t>
              </a:r>
              <a:r>
                <a:rPr lang="zh-CN" altLang="zh-CN" sz="1600" dirty="0"/>
                <a:t>。</a:t>
              </a:r>
            </a:p>
            <a:p>
              <a:r>
                <a:rPr lang="en-US" altLang="zh-CN" sz="1600" dirty="0"/>
                <a:t>     </a:t>
              </a:r>
              <a:r>
                <a:rPr lang="zh-CN" altLang="zh-CN" sz="1600" dirty="0"/>
                <a:t>购买钻石收藏书之后，抓到的钻石将从</a:t>
              </a:r>
              <a:r>
                <a:rPr lang="en-US" altLang="zh-CN" sz="1600" dirty="0"/>
                <a:t>700</a:t>
              </a:r>
              <a:r>
                <a:rPr lang="zh-CN" altLang="zh-CN" sz="1600" dirty="0"/>
                <a:t>变成</a:t>
              </a:r>
              <a:r>
                <a:rPr lang="en-US" altLang="zh-CN" sz="1600" dirty="0" smtClean="0"/>
                <a:t>900</a:t>
              </a:r>
              <a:r>
                <a:rPr lang="zh-CN" altLang="zh-CN" sz="1600" dirty="0" smtClean="0"/>
                <a:t>。</a:t>
              </a:r>
              <a:endParaRPr lang="zh-CN" altLang="zh-CN" sz="1600" dirty="0"/>
            </a:p>
            <a:p>
              <a:r>
                <a:rPr lang="zh-CN" altLang="zh-CN" sz="1600" dirty="0"/>
                <a:t>购买方式是使用之前获取的总分数作为金钱购买商店里面的道具，并且所有的道具（除未使用的鞭炮）仅在下一关生效。</a:t>
              </a:r>
            </a:p>
            <a:p>
              <a:r>
                <a:rPr lang="zh-CN" altLang="zh-CN" sz="1600" dirty="0"/>
                <a:t>其中石头收藏书</a:t>
              </a:r>
              <a:r>
                <a:rPr lang="en-US" altLang="zh-CN" sz="1600" dirty="0"/>
                <a:t>100</a:t>
              </a:r>
              <a:r>
                <a:rPr lang="zh-CN" altLang="zh-CN" sz="1600" dirty="0"/>
                <a:t>、钻石收藏书</a:t>
              </a:r>
              <a:r>
                <a:rPr lang="en-US" altLang="zh-CN" sz="1600" dirty="0"/>
                <a:t>300</a:t>
              </a:r>
              <a:r>
                <a:rPr lang="zh-CN" altLang="zh-CN" sz="1600" dirty="0"/>
                <a:t>。购买之后，新的总分数就等于原来的总分数减去购买所用到的分数</a:t>
              </a:r>
            </a:p>
            <a:p>
              <a:r>
                <a:rPr lang="zh-CN" altLang="zh-CN" sz="1600" dirty="0"/>
                <a:t>（</a:t>
              </a:r>
              <a:r>
                <a:rPr lang="en-US" altLang="zh-CN" sz="1600" dirty="0"/>
                <a:t>3</a:t>
              </a:r>
              <a:r>
                <a:rPr lang="zh-CN" altLang="zh-CN" sz="1600" dirty="0"/>
                <a:t>）</a:t>
              </a:r>
            </a:p>
            <a:p>
              <a:r>
                <a:rPr lang="zh-CN" altLang="zh-CN" sz="1600" dirty="0"/>
                <a:t>用户点击空格键进入下一关游戏的界面开始游戏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05" y="428425"/>
            <a:ext cx="5370849" cy="61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096000" y="743267"/>
            <a:ext cx="3940907" cy="2989963"/>
            <a:chOff x="4998983" y="3211513"/>
            <a:chExt cx="3940907" cy="2095013"/>
          </a:xfrm>
        </p:grpSpPr>
        <p:sp>
          <p:nvSpPr>
            <p:cNvPr id="12" name="文本框 11"/>
            <p:cNvSpPr txBox="1"/>
            <p:nvPr/>
          </p:nvSpPr>
          <p:spPr>
            <a:xfrm>
              <a:off x="4998983" y="3211513"/>
              <a:ext cx="2723882" cy="668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dirty="0">
                  <a:solidFill>
                    <a:schemeClr val="accent1"/>
                  </a:solidFill>
                </a:rPr>
                <a:t>第</a:t>
              </a:r>
              <a:r>
                <a:rPr lang="zh-CN" altLang="en-US" sz="2800" dirty="0">
                  <a:solidFill>
                    <a:schemeClr val="accent1"/>
                  </a:solidFill>
                </a:rPr>
                <a:t>四</a:t>
              </a:r>
              <a:r>
                <a:rPr lang="zh-CN" altLang="zh-CN" sz="2800" dirty="0">
                  <a:solidFill>
                    <a:schemeClr val="accent1"/>
                  </a:solidFill>
                </a:rPr>
                <a:t>个界面 </a:t>
              </a:r>
              <a:r>
                <a:rPr lang="zh-CN" altLang="zh-CN" sz="2800" dirty="0" smtClean="0">
                  <a:solidFill>
                    <a:schemeClr val="accent1"/>
                  </a:solidFill>
                </a:rPr>
                <a:t>：</a:t>
              </a:r>
              <a:endParaRPr lang="en-US" altLang="zh-CN" sz="2800" dirty="0" smtClean="0">
                <a:solidFill>
                  <a:schemeClr val="accent1"/>
                </a:solidFill>
              </a:endParaRPr>
            </a:p>
            <a:p>
              <a:r>
                <a:rPr lang="zh-CN" altLang="zh-CN" sz="2800" dirty="0" smtClean="0">
                  <a:solidFill>
                    <a:schemeClr val="accent1"/>
                  </a:solidFill>
                </a:rPr>
                <a:t> </a:t>
              </a:r>
              <a:r>
                <a:rPr lang="zh-CN" altLang="zh-CN" sz="2800" dirty="0">
                  <a:solidFill>
                    <a:schemeClr val="accent1"/>
                  </a:solidFill>
                </a:rPr>
                <a:t>游戏胜利界面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998983" y="3947909"/>
              <a:ext cx="3940907" cy="1358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400" dirty="0" smtClean="0"/>
                <a:t>（</a:t>
              </a:r>
              <a:r>
                <a:rPr lang="en-US" altLang="zh-CN" sz="2400" dirty="0"/>
                <a:t>1</a:t>
              </a:r>
              <a:r>
                <a:rPr lang="zh-CN" altLang="zh-CN" sz="2400" dirty="0"/>
                <a:t>）绘制游戏胜利的场景：包括背景</a:t>
              </a:r>
              <a:r>
                <a:rPr lang="zh-CN" altLang="zh-CN" sz="2400" dirty="0" smtClean="0"/>
                <a:t>和</a:t>
              </a:r>
              <a:r>
                <a:rPr lang="zh-CN" altLang="en-US" sz="2400" dirty="0" smtClean="0"/>
                <a:t>提示语</a:t>
              </a:r>
              <a:r>
                <a:rPr lang="zh-CN" altLang="zh-CN" sz="2400" dirty="0" smtClean="0"/>
                <a:t>，</a:t>
              </a:r>
              <a:r>
                <a:rPr lang="zh-CN" altLang="zh-CN" sz="2400" dirty="0"/>
                <a:t>总分数的显示。</a:t>
              </a:r>
            </a:p>
            <a:p>
              <a:r>
                <a:rPr lang="zh-CN" altLang="zh-CN" sz="2400" dirty="0"/>
                <a:t>（</a:t>
              </a:r>
              <a:r>
                <a:rPr lang="en-US" altLang="zh-CN" sz="2400" dirty="0"/>
                <a:t>2</a:t>
              </a:r>
              <a:r>
                <a:rPr lang="zh-CN" altLang="zh-CN" sz="2400" dirty="0"/>
                <a:t>）用户点击鼠标左键重新开始游戏。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3" y="239939"/>
            <a:ext cx="5369678" cy="61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0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096000" y="743266"/>
            <a:ext cx="4021016" cy="4001096"/>
            <a:chOff x="4998983" y="3211513"/>
            <a:chExt cx="4021016" cy="2803495"/>
          </a:xfrm>
        </p:grpSpPr>
        <p:sp>
          <p:nvSpPr>
            <p:cNvPr id="12" name="文本框 11"/>
            <p:cNvSpPr txBox="1"/>
            <p:nvPr/>
          </p:nvSpPr>
          <p:spPr>
            <a:xfrm>
              <a:off x="4998983" y="3211513"/>
              <a:ext cx="2723882" cy="66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dirty="0">
                  <a:solidFill>
                    <a:schemeClr val="accent1"/>
                  </a:solidFill>
                </a:rPr>
                <a:t>第五个界面</a:t>
              </a:r>
              <a:r>
                <a:rPr lang="zh-CN" altLang="zh-CN" sz="2800" dirty="0" smtClean="0">
                  <a:solidFill>
                    <a:schemeClr val="accent1"/>
                  </a:solidFill>
                </a:rPr>
                <a:t>：</a:t>
              </a:r>
              <a:endParaRPr lang="en-US" altLang="zh-CN" sz="2800" dirty="0" smtClean="0">
                <a:solidFill>
                  <a:schemeClr val="accent1"/>
                </a:solidFill>
              </a:endParaRPr>
            </a:p>
            <a:p>
              <a:r>
                <a:rPr lang="zh-CN" altLang="zh-CN" sz="2800" dirty="0" smtClean="0">
                  <a:solidFill>
                    <a:schemeClr val="accent1"/>
                  </a:solidFill>
                </a:rPr>
                <a:t>游戏</a:t>
              </a:r>
              <a:r>
                <a:rPr lang="zh-CN" altLang="zh-CN" sz="2800" dirty="0">
                  <a:solidFill>
                    <a:schemeClr val="accent1"/>
                  </a:solidFill>
                </a:rPr>
                <a:t>结束界面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079092" y="3880039"/>
              <a:ext cx="3940907" cy="2134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 </a:t>
              </a:r>
              <a:r>
                <a:rPr lang="zh-CN" altLang="zh-CN" sz="2400" dirty="0" smtClean="0"/>
                <a:t>（</a:t>
              </a:r>
              <a:r>
                <a:rPr lang="en-US" altLang="zh-CN" sz="2400" dirty="0"/>
                <a:t>1</a:t>
              </a:r>
              <a:r>
                <a:rPr lang="zh-CN" altLang="zh-CN" sz="2400" dirty="0"/>
                <a:t>）</a:t>
              </a:r>
            </a:p>
            <a:p>
              <a:r>
                <a:rPr lang="zh-CN" altLang="zh-CN" sz="2400" dirty="0" smtClean="0"/>
                <a:t>绘制游戏结束画面：包括游戏结束的背景和“很遗憾，你的分数未能达标”、</a:t>
              </a:r>
              <a:r>
                <a:rPr lang="zh-CN" altLang="en-US" sz="2400" dirty="0" smtClean="0"/>
                <a:t>总积分展示</a:t>
              </a:r>
              <a:endParaRPr lang="en-US" altLang="zh-CN" sz="2400" dirty="0" smtClean="0"/>
            </a:p>
            <a:p>
              <a:r>
                <a:rPr lang="en-US" altLang="zh-CN" sz="2400" dirty="0" smtClean="0"/>
                <a:t> </a:t>
              </a:r>
              <a:r>
                <a:rPr lang="zh-CN" altLang="zh-CN" sz="2400" dirty="0" smtClean="0"/>
                <a:t>（</a:t>
              </a:r>
              <a:r>
                <a:rPr lang="en-US" altLang="zh-CN" sz="2400" dirty="0" smtClean="0"/>
                <a:t>2</a:t>
              </a:r>
              <a:r>
                <a:rPr lang="zh-CN" altLang="zh-CN" sz="2400" dirty="0" smtClean="0"/>
                <a:t>）</a:t>
              </a:r>
            </a:p>
            <a:p>
              <a:r>
                <a:rPr lang="en-US" altLang="zh-CN" sz="2400" dirty="0" smtClean="0"/>
                <a:t>     </a:t>
              </a:r>
              <a:r>
                <a:rPr lang="zh-CN" altLang="zh-CN" sz="2400" dirty="0"/>
                <a:t>用户点击鼠标左键可重新开始游戏。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3" y="325730"/>
            <a:ext cx="5471448" cy="62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r="12898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9308" y="-128784"/>
            <a:ext cx="12192000" cy="6858002"/>
          </a:xfrm>
          <a:prstGeom prst="rect">
            <a:avLst/>
          </a:prstGeom>
          <a:solidFill>
            <a:schemeClr val="accent5">
              <a:alpha val="8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îṡlïḓe"/>
          <p:cNvGrpSpPr/>
          <p:nvPr/>
        </p:nvGrpSpPr>
        <p:grpSpPr>
          <a:xfrm>
            <a:off x="3489250" y="819152"/>
            <a:ext cx="5213499" cy="5219696"/>
            <a:chOff x="1735137" y="2095500"/>
            <a:chExt cx="2667000" cy="2670174"/>
          </a:xfrm>
          <a:solidFill>
            <a:schemeClr val="bg1">
              <a:alpha val="7000"/>
            </a:schemeClr>
          </a:solidFill>
        </p:grpSpPr>
        <p:sp>
          <p:nvSpPr>
            <p:cNvPr id="39" name="ïSľïdé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1iḋe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ḻïḋé"/>
            <p:cNvSpPr/>
            <p:nvPr/>
          </p:nvSpPr>
          <p:spPr bwMode="auto">
            <a:xfrm>
              <a:off x="2540000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śļîdè"/>
            <p:cNvSpPr/>
            <p:nvPr/>
          </p:nvSpPr>
          <p:spPr bwMode="auto">
            <a:xfrm>
              <a:off x="2608262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ľîḍé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ľiḑe"/>
            <p:cNvSpPr/>
            <p:nvPr/>
          </p:nvSpPr>
          <p:spPr bwMode="auto">
            <a:xfrm>
              <a:off x="3508375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ṣliḋé"/>
            <p:cNvSpPr/>
            <p:nvPr/>
          </p:nvSpPr>
          <p:spPr bwMode="auto">
            <a:xfrm>
              <a:off x="3967162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ṧ1ïďê"/>
            <p:cNvSpPr/>
            <p:nvPr/>
          </p:nvSpPr>
          <p:spPr bwMode="auto">
            <a:xfrm>
              <a:off x="3890962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ṣḷíďe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ṡ1iḓè"/>
            <p:cNvSpPr/>
            <p:nvPr/>
          </p:nvSpPr>
          <p:spPr bwMode="auto">
            <a:xfrm>
              <a:off x="2625725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šļîḍé"/>
            <p:cNvSpPr/>
            <p:nvPr/>
          </p:nvSpPr>
          <p:spPr bwMode="auto">
            <a:xfrm>
              <a:off x="1735137" y="2095500"/>
              <a:ext cx="2667000" cy="2670174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ṧ1ïḍ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ṣ1ïďè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ṡḷîḑê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3642995" y="3013710"/>
            <a:ext cx="49333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游戏效果展示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281673" y="2317746"/>
            <a:ext cx="16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en-US" altLang="zh-CN" sz="3600" dirty="0" smtClean="0">
                <a:solidFill>
                  <a:schemeClr val="bg1">
                    <a:alpha val="7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600" dirty="0">
              <a:solidFill>
                <a:schemeClr val="bg1">
                  <a:alpha val="7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07204" y="4500211"/>
            <a:ext cx="377593" cy="85726"/>
            <a:chOff x="5923969" y="4500211"/>
            <a:chExt cx="377593" cy="85726"/>
          </a:xfrm>
        </p:grpSpPr>
        <p:sp>
          <p:nvSpPr>
            <p:cNvPr id="3" name="椭圆 2"/>
            <p:cNvSpPr/>
            <p:nvPr/>
          </p:nvSpPr>
          <p:spPr>
            <a:xfrm>
              <a:off x="6069903" y="4500211"/>
              <a:ext cx="85726" cy="85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923969" y="4500211"/>
              <a:ext cx="85726" cy="8572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6215836" y="4500211"/>
              <a:ext cx="85726" cy="8572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17023" y="3956538"/>
            <a:ext cx="326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	    </a:t>
            </a:r>
            <a:r>
              <a:rPr lang="zh-CN" altLang="en-US" dirty="0" smtClean="0">
                <a:solidFill>
                  <a:srgbClr val="FF0000"/>
                </a:solidFill>
              </a:rPr>
              <a:t>运行代码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r="12898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B92917">
              <a:alpha val="8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îṡlïḓe"/>
          <p:cNvGrpSpPr/>
          <p:nvPr/>
        </p:nvGrpSpPr>
        <p:grpSpPr>
          <a:xfrm>
            <a:off x="3489250" y="819152"/>
            <a:ext cx="5213499" cy="5219696"/>
            <a:chOff x="1735137" y="2095500"/>
            <a:chExt cx="2667000" cy="2670174"/>
          </a:xfrm>
          <a:solidFill>
            <a:schemeClr val="bg1">
              <a:alpha val="7000"/>
            </a:schemeClr>
          </a:solidFill>
        </p:grpSpPr>
        <p:sp>
          <p:nvSpPr>
            <p:cNvPr id="39" name="ïSľïdé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1iḋe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ḻïḋé"/>
            <p:cNvSpPr/>
            <p:nvPr/>
          </p:nvSpPr>
          <p:spPr bwMode="auto">
            <a:xfrm>
              <a:off x="2540000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śļîdè"/>
            <p:cNvSpPr/>
            <p:nvPr/>
          </p:nvSpPr>
          <p:spPr bwMode="auto">
            <a:xfrm>
              <a:off x="2608262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ľîḍé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ľiḑe"/>
            <p:cNvSpPr/>
            <p:nvPr/>
          </p:nvSpPr>
          <p:spPr bwMode="auto">
            <a:xfrm>
              <a:off x="3508375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ṣliḋé"/>
            <p:cNvSpPr/>
            <p:nvPr/>
          </p:nvSpPr>
          <p:spPr bwMode="auto">
            <a:xfrm>
              <a:off x="3967162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ṧ1ïďê"/>
            <p:cNvSpPr/>
            <p:nvPr/>
          </p:nvSpPr>
          <p:spPr bwMode="auto">
            <a:xfrm>
              <a:off x="3890962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ṣḷíďe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ṡ1iḓè"/>
            <p:cNvSpPr/>
            <p:nvPr/>
          </p:nvSpPr>
          <p:spPr bwMode="auto">
            <a:xfrm>
              <a:off x="2625725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šļîḍé"/>
            <p:cNvSpPr/>
            <p:nvPr/>
          </p:nvSpPr>
          <p:spPr bwMode="auto">
            <a:xfrm>
              <a:off x="1735137" y="2095500"/>
              <a:ext cx="2667000" cy="2670174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ṧ1ïḍ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ṣ1ïďè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ṡḷîḑê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3634740" y="3013710"/>
            <a:ext cx="4906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感悟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092839" y="2317746"/>
            <a:ext cx="200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04</a:t>
            </a:r>
            <a:endParaRPr lang="zh-CN" altLang="en-US" sz="3600" dirty="0">
              <a:solidFill>
                <a:schemeClr val="bg1">
                  <a:alpha val="7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07204" y="4500211"/>
            <a:ext cx="377593" cy="85726"/>
            <a:chOff x="5923969" y="4500211"/>
            <a:chExt cx="377593" cy="85726"/>
          </a:xfrm>
        </p:grpSpPr>
        <p:sp>
          <p:nvSpPr>
            <p:cNvPr id="3" name="椭圆 2"/>
            <p:cNvSpPr/>
            <p:nvPr/>
          </p:nvSpPr>
          <p:spPr>
            <a:xfrm>
              <a:off x="6069903" y="4500211"/>
              <a:ext cx="85726" cy="85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923969" y="4500211"/>
              <a:ext cx="85726" cy="8572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6215836" y="4500211"/>
              <a:ext cx="85726" cy="8572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550" y="23993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感悟</a:t>
            </a:r>
          </a:p>
        </p:txBody>
      </p:sp>
      <p:sp>
        <p:nvSpPr>
          <p:cNvPr id="7" name="矩形 6"/>
          <p:cNvSpPr/>
          <p:nvPr/>
        </p:nvSpPr>
        <p:spPr>
          <a:xfrm>
            <a:off x="467550" y="643548"/>
            <a:ext cx="284080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Thoughts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3324" y="1549868"/>
            <a:ext cx="7038573" cy="431548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42737" y="1544454"/>
            <a:ext cx="5053263" cy="431548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98914" y="1990036"/>
            <a:ext cx="3940907" cy="617364"/>
            <a:chOff x="4998983" y="3652490"/>
            <a:chExt cx="3940907" cy="617364"/>
          </a:xfrm>
        </p:grpSpPr>
        <p:sp>
          <p:nvSpPr>
            <p:cNvPr id="22" name="文本框 21"/>
            <p:cNvSpPr txBox="1"/>
            <p:nvPr/>
          </p:nvSpPr>
          <p:spPr>
            <a:xfrm>
              <a:off x="5024102" y="3652490"/>
              <a:ext cx="135921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项目计划的重要性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998983" y="3947909"/>
              <a:ext cx="3940907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endPara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98914" y="3170007"/>
            <a:ext cx="3940907" cy="617364"/>
            <a:chOff x="4998983" y="3652490"/>
            <a:chExt cx="3940907" cy="617364"/>
          </a:xfrm>
        </p:grpSpPr>
        <p:sp>
          <p:nvSpPr>
            <p:cNvPr id="25" name="文本框 24"/>
            <p:cNvSpPr txBox="1"/>
            <p:nvPr/>
          </p:nvSpPr>
          <p:spPr>
            <a:xfrm>
              <a:off x="5024102" y="3652490"/>
              <a:ext cx="135921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广泛学习是成功的关键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998983" y="3947909"/>
              <a:ext cx="3940907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endPara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98914" y="4349978"/>
            <a:ext cx="3940907" cy="617364"/>
            <a:chOff x="4998983" y="3652490"/>
            <a:chExt cx="3940907" cy="617364"/>
          </a:xfrm>
        </p:grpSpPr>
        <p:sp>
          <p:nvSpPr>
            <p:cNvPr id="28" name="文本框 27"/>
            <p:cNvSpPr txBox="1"/>
            <p:nvPr/>
          </p:nvSpPr>
          <p:spPr>
            <a:xfrm>
              <a:off x="5024102" y="3652490"/>
              <a:ext cx="135921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成员沟通决定完成速度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998983" y="3947909"/>
              <a:ext cx="3940907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endPara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sp>
        <p:nvSpPr>
          <p:cNvPr id="10" name="椭圆 9"/>
          <p:cNvSpPr>
            <a:spLocks noChangeAspect="1"/>
          </p:cNvSpPr>
          <p:nvPr/>
        </p:nvSpPr>
        <p:spPr>
          <a:xfrm>
            <a:off x="2229317" y="1739991"/>
            <a:ext cx="1800000" cy="1800000"/>
          </a:xfrm>
          <a:prstGeom prst="ellipse">
            <a:avLst/>
          </a:prstGeom>
          <a:noFill/>
          <a:ln w="127000">
            <a:solidFill>
              <a:srgbClr val="262626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%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弧形 10"/>
          <p:cNvSpPr>
            <a:spLocks noChangeAspect="1"/>
          </p:cNvSpPr>
          <p:nvPr/>
        </p:nvSpPr>
        <p:spPr>
          <a:xfrm>
            <a:off x="2229317" y="1739991"/>
            <a:ext cx="1800000" cy="1800000"/>
          </a:xfrm>
          <a:prstGeom prst="arc">
            <a:avLst>
              <a:gd name="adj1" fmla="val 16200000"/>
              <a:gd name="adj2" fmla="val 18707255"/>
            </a:avLst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7BA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5196000" y="1739991"/>
            <a:ext cx="1800000" cy="1800000"/>
          </a:xfrm>
          <a:prstGeom prst="ellipse">
            <a:avLst/>
          </a:prstGeom>
          <a:noFill/>
          <a:ln w="127000">
            <a:solidFill>
              <a:srgbClr val="262626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80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%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弧形 12"/>
          <p:cNvSpPr>
            <a:spLocks noChangeAspect="1"/>
          </p:cNvSpPr>
          <p:nvPr/>
        </p:nvSpPr>
        <p:spPr>
          <a:xfrm>
            <a:off x="5195365" y="1739991"/>
            <a:ext cx="1800000" cy="1800000"/>
          </a:xfrm>
          <a:prstGeom prst="arc">
            <a:avLst>
              <a:gd name="adj1" fmla="val 16200000"/>
              <a:gd name="adj2" fmla="val 8728934"/>
            </a:avLst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7BA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8162683" y="1739991"/>
            <a:ext cx="1800000" cy="1800000"/>
          </a:xfrm>
          <a:prstGeom prst="ellipse">
            <a:avLst/>
          </a:prstGeom>
          <a:noFill/>
          <a:ln w="127000">
            <a:solidFill>
              <a:srgbClr val="262626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15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%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8162683" y="1739991"/>
            <a:ext cx="1800000" cy="1800000"/>
          </a:xfrm>
          <a:prstGeom prst="arc">
            <a:avLst>
              <a:gd name="adj1" fmla="val 16200000"/>
              <a:gd name="adj2" fmla="val 152092"/>
            </a:avLst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7BA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979676" y="4027172"/>
            <a:ext cx="2290553" cy="712497"/>
            <a:chOff x="1979677" y="4419058"/>
            <a:chExt cx="2290553" cy="712497"/>
          </a:xfrm>
        </p:grpSpPr>
        <p:sp>
          <p:nvSpPr>
            <p:cNvPr id="17" name="文本框 16"/>
            <p:cNvSpPr txBox="1"/>
            <p:nvPr/>
          </p:nvSpPr>
          <p:spPr>
            <a:xfrm>
              <a:off x="2445345" y="4419058"/>
              <a:ext cx="135921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确定大纲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979677" y="4809610"/>
              <a:ext cx="2290553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画好类图，游戏项目说明书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0723" y="4027172"/>
            <a:ext cx="2290553" cy="1174142"/>
            <a:chOff x="1979677" y="4419058"/>
            <a:chExt cx="2290553" cy="1174142"/>
          </a:xfrm>
        </p:grpSpPr>
        <p:sp>
          <p:nvSpPr>
            <p:cNvPr id="20" name="文本框 19"/>
            <p:cNvSpPr txBox="1"/>
            <p:nvPr/>
          </p:nvSpPr>
          <p:spPr>
            <a:xfrm>
              <a:off x="2445345" y="4419058"/>
              <a:ext cx="135921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遵照计划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979677" y="4809610"/>
              <a:ext cx="2290553" cy="783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有条不紊的推进项目，包括学习一些技术，完成代码编写，寻找游戏素材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921773" y="4027172"/>
            <a:ext cx="2290553" cy="943637"/>
            <a:chOff x="1979677" y="4419058"/>
            <a:chExt cx="2290553" cy="943637"/>
          </a:xfrm>
        </p:grpSpPr>
        <p:sp>
          <p:nvSpPr>
            <p:cNvPr id="23" name="文本框 22"/>
            <p:cNvSpPr txBox="1"/>
            <p:nvPr/>
          </p:nvSpPr>
          <p:spPr>
            <a:xfrm>
              <a:off x="2445345" y="4419058"/>
              <a:ext cx="135921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项目测试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979677" y="4809610"/>
              <a:ext cx="2290553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寻找玩家体验，根据暴露出的问题修改代码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550" y="239939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一些截图关于广泛学习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591524" y="1821981"/>
            <a:ext cx="2290553" cy="1160378"/>
            <a:chOff x="1979677" y="4419058"/>
            <a:chExt cx="2290553" cy="1160378"/>
          </a:xfrm>
        </p:grpSpPr>
        <p:sp>
          <p:nvSpPr>
            <p:cNvPr id="29" name="文本框 28"/>
            <p:cNvSpPr txBox="1"/>
            <p:nvPr/>
          </p:nvSpPr>
          <p:spPr>
            <a:xfrm>
              <a:off x="2445345" y="4419058"/>
              <a:ext cx="1359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此处添加标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1979677" y="4809610"/>
              <a:ext cx="2290553" cy="769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Please click here to enter your content, or copy and paste your text.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09016" y="1821981"/>
            <a:ext cx="2290553" cy="1160378"/>
            <a:chOff x="1979677" y="4419058"/>
            <a:chExt cx="2290553" cy="1160378"/>
          </a:xfrm>
        </p:grpSpPr>
        <p:sp>
          <p:nvSpPr>
            <p:cNvPr id="32" name="文本框 31"/>
            <p:cNvSpPr txBox="1"/>
            <p:nvPr/>
          </p:nvSpPr>
          <p:spPr>
            <a:xfrm>
              <a:off x="2445345" y="4419058"/>
              <a:ext cx="1359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此处添加标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979677" y="4809610"/>
              <a:ext cx="2290553" cy="769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Please click here to enter your content, or copy and paste your text.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49817" y="4122207"/>
            <a:ext cx="2290553" cy="1160378"/>
            <a:chOff x="1979677" y="4419058"/>
            <a:chExt cx="2290553" cy="1160378"/>
          </a:xfrm>
        </p:grpSpPr>
        <p:sp>
          <p:nvSpPr>
            <p:cNvPr id="35" name="文本框 34"/>
            <p:cNvSpPr txBox="1"/>
            <p:nvPr/>
          </p:nvSpPr>
          <p:spPr>
            <a:xfrm>
              <a:off x="2445345" y="4419058"/>
              <a:ext cx="1359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此处添加标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979677" y="4809610"/>
              <a:ext cx="2290553" cy="769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Please click here to enter your content, or copy and paste your text.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8" y="949162"/>
            <a:ext cx="6002026" cy="33880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61" y="682117"/>
            <a:ext cx="6556111" cy="45104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占位符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>
            <a:fillRect/>
          </a:stretch>
        </p:blipFill>
        <p:spPr>
          <a:xfrm>
            <a:off x="0" y="-2"/>
            <a:ext cx="12192000" cy="3429000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2156461" y="3810569"/>
            <a:ext cx="7879080" cy="1407317"/>
            <a:chOff x="2156462" y="3882585"/>
            <a:chExt cx="7879080" cy="1407317"/>
          </a:xfrm>
        </p:grpSpPr>
        <p:sp>
          <p:nvSpPr>
            <p:cNvPr id="51" name="矩形 50"/>
            <p:cNvSpPr/>
            <p:nvPr/>
          </p:nvSpPr>
          <p:spPr>
            <a:xfrm>
              <a:off x="2156462" y="3882585"/>
              <a:ext cx="7879080" cy="1123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6000" dirty="0">
                  <a:solidFill>
                    <a:srgbClr val="B9291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感谢老师</a:t>
              </a:r>
              <a:r>
                <a:rPr lang="zh-CN" altLang="en-US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的指导与批评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4632961" y="4866357"/>
              <a:ext cx="2926080" cy="423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Thanks for instructions 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0" y="-2"/>
            <a:ext cx="12192000" cy="3429000"/>
          </a:xfrm>
          <a:prstGeom prst="rect">
            <a:avLst/>
          </a:prstGeom>
          <a:solidFill>
            <a:srgbClr val="B92917">
              <a:alpha val="8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763a3f4e-9d53-4af4-bab9-7348766026b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958" y="1589289"/>
            <a:ext cx="1867069" cy="571814"/>
            <a:chOff x="2988659" y="2478922"/>
            <a:chExt cx="6214680" cy="1903326"/>
          </a:xfrm>
          <a:solidFill>
            <a:schemeClr val="bg1"/>
          </a:solidFill>
        </p:grpSpPr>
        <p:grpSp>
          <p:nvGrpSpPr>
            <p:cNvPr id="26" name="îṡlïḓe"/>
            <p:cNvGrpSpPr/>
            <p:nvPr/>
          </p:nvGrpSpPr>
          <p:grpSpPr>
            <a:xfrm>
              <a:off x="2988659" y="2478922"/>
              <a:ext cx="1901065" cy="1903326"/>
              <a:chOff x="1735138" y="2095500"/>
              <a:chExt cx="2667000" cy="2670175"/>
            </a:xfrm>
            <a:grpFill/>
          </p:grpSpPr>
          <p:sp>
            <p:nvSpPr>
              <p:cNvPr id="33" name="ïSľïdé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1iḋe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ḻï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ļîdè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ľîḍ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ľiḑe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ṣliḋé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ṧ1ïďê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ṣḷíď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ṡ1iḓè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šļîḍé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ṧ1ïḍé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ṣ1ïď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ṡḷîḑê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ïṡḷíďe"/>
            <p:cNvSpPr/>
            <p:nvPr/>
          </p:nvSpPr>
          <p:spPr bwMode="auto">
            <a:xfrm>
              <a:off x="5203178" y="3897933"/>
              <a:ext cx="4000161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ïṩḷïḓè"/>
            <p:cNvGrpSpPr/>
            <p:nvPr/>
          </p:nvGrpSpPr>
          <p:grpSpPr>
            <a:xfrm>
              <a:off x="5388759" y="2716555"/>
              <a:ext cx="3612028" cy="965242"/>
              <a:chOff x="5102226" y="2428875"/>
              <a:chExt cx="5067300" cy="1354138"/>
            </a:xfrm>
            <a:grpFill/>
          </p:grpSpPr>
          <p:sp>
            <p:nvSpPr>
              <p:cNvPr id="29" name="i$ḻïďè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slîde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ś1idè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îďè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085240" y="5565682"/>
            <a:ext cx="2221150" cy="349250"/>
            <a:chOff x="4073302" y="4836469"/>
            <a:chExt cx="2221150" cy="349250"/>
          </a:xfrm>
        </p:grpSpPr>
        <p:sp>
          <p:nvSpPr>
            <p:cNvPr id="59" name="矩形 58"/>
            <p:cNvSpPr/>
            <p:nvPr/>
          </p:nvSpPr>
          <p:spPr>
            <a:xfrm>
              <a:off x="4333572" y="4836469"/>
              <a:ext cx="1960880" cy="349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汇报人：陈嘉伟，康庄</a:t>
              </a:r>
            </a:p>
          </p:txBody>
        </p:sp>
        <p:sp>
          <p:nvSpPr>
            <p:cNvPr id="60" name="graduation-cap_16905"/>
            <p:cNvSpPr>
              <a:spLocks noChangeAspect="1"/>
            </p:cNvSpPr>
            <p:nvPr/>
          </p:nvSpPr>
          <p:spPr bwMode="auto">
            <a:xfrm>
              <a:off x="4073302" y="4926953"/>
              <a:ext cx="255014" cy="152520"/>
            </a:xfrm>
            <a:custGeom>
              <a:avLst/>
              <a:gdLst>
                <a:gd name="connsiteX0" fmla="*/ 82550 w 331788"/>
                <a:gd name="connsiteY0" fmla="*/ 117475 h 198438"/>
                <a:gd name="connsiteX1" fmla="*/ 165100 w 331788"/>
                <a:gd name="connsiteY1" fmla="*/ 157163 h 198438"/>
                <a:gd name="connsiteX2" fmla="*/ 247650 w 331788"/>
                <a:gd name="connsiteY2" fmla="*/ 117475 h 198438"/>
                <a:gd name="connsiteX3" fmla="*/ 247650 w 331788"/>
                <a:gd name="connsiteY3" fmla="*/ 157163 h 198438"/>
                <a:gd name="connsiteX4" fmla="*/ 165100 w 331788"/>
                <a:gd name="connsiteY4" fmla="*/ 198438 h 198438"/>
                <a:gd name="connsiteX5" fmla="*/ 82550 w 331788"/>
                <a:gd name="connsiteY5" fmla="*/ 157163 h 198438"/>
                <a:gd name="connsiteX6" fmla="*/ 20638 w 331788"/>
                <a:gd name="connsiteY6" fmla="*/ 82550 h 198438"/>
                <a:gd name="connsiteX7" fmla="*/ 24606 w 331788"/>
                <a:gd name="connsiteY7" fmla="*/ 86447 h 198438"/>
                <a:gd name="connsiteX8" fmla="*/ 24606 w 331788"/>
                <a:gd name="connsiteY8" fmla="*/ 150091 h 198438"/>
                <a:gd name="connsiteX9" fmla="*/ 28575 w 331788"/>
                <a:gd name="connsiteY9" fmla="*/ 157885 h 198438"/>
                <a:gd name="connsiteX10" fmla="*/ 24606 w 331788"/>
                <a:gd name="connsiteY10" fmla="*/ 164379 h 198438"/>
                <a:gd name="connsiteX11" fmla="*/ 24606 w 331788"/>
                <a:gd name="connsiteY11" fmla="*/ 178667 h 198438"/>
                <a:gd name="connsiteX12" fmla="*/ 20638 w 331788"/>
                <a:gd name="connsiteY12" fmla="*/ 182563 h 198438"/>
                <a:gd name="connsiteX13" fmla="*/ 16669 w 331788"/>
                <a:gd name="connsiteY13" fmla="*/ 178667 h 198438"/>
                <a:gd name="connsiteX14" fmla="*/ 16669 w 331788"/>
                <a:gd name="connsiteY14" fmla="*/ 164379 h 198438"/>
                <a:gd name="connsiteX15" fmla="*/ 12700 w 331788"/>
                <a:gd name="connsiteY15" fmla="*/ 157885 h 198438"/>
                <a:gd name="connsiteX16" fmla="*/ 16669 w 331788"/>
                <a:gd name="connsiteY16" fmla="*/ 150091 h 198438"/>
                <a:gd name="connsiteX17" fmla="*/ 16669 w 331788"/>
                <a:gd name="connsiteY17" fmla="*/ 86447 h 198438"/>
                <a:gd name="connsiteX18" fmla="*/ 20638 w 331788"/>
                <a:gd name="connsiteY18" fmla="*/ 82550 h 198438"/>
                <a:gd name="connsiteX19" fmla="*/ 165100 w 331788"/>
                <a:gd name="connsiteY19" fmla="*/ 58738 h 198438"/>
                <a:gd name="connsiteX20" fmla="*/ 152400 w 331788"/>
                <a:gd name="connsiteY20" fmla="*/ 66676 h 198438"/>
                <a:gd name="connsiteX21" fmla="*/ 165100 w 331788"/>
                <a:gd name="connsiteY21" fmla="*/ 74614 h 198438"/>
                <a:gd name="connsiteX22" fmla="*/ 177800 w 331788"/>
                <a:gd name="connsiteY22" fmla="*/ 66676 h 198438"/>
                <a:gd name="connsiteX23" fmla="*/ 165100 w 331788"/>
                <a:gd name="connsiteY23" fmla="*/ 58738 h 198438"/>
                <a:gd name="connsiteX24" fmla="*/ 165100 w 331788"/>
                <a:gd name="connsiteY24" fmla="*/ 0 h 198438"/>
                <a:gd name="connsiteX25" fmla="*/ 331788 w 331788"/>
                <a:gd name="connsiteY25" fmla="*/ 66675 h 198438"/>
                <a:gd name="connsiteX26" fmla="*/ 165100 w 331788"/>
                <a:gd name="connsiteY26" fmla="*/ 149225 h 198438"/>
                <a:gd name="connsiteX27" fmla="*/ 0 w 331788"/>
                <a:gd name="connsiteY27" fmla="*/ 66675 h 19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1788" h="198438">
                  <a:moveTo>
                    <a:pt x="82550" y="117475"/>
                  </a:moveTo>
                  <a:lnTo>
                    <a:pt x="165100" y="157163"/>
                  </a:lnTo>
                  <a:lnTo>
                    <a:pt x="247650" y="117475"/>
                  </a:lnTo>
                  <a:lnTo>
                    <a:pt x="247650" y="157163"/>
                  </a:lnTo>
                  <a:lnTo>
                    <a:pt x="165100" y="198438"/>
                  </a:lnTo>
                  <a:lnTo>
                    <a:pt x="82550" y="157163"/>
                  </a:lnTo>
                  <a:close/>
                  <a:moveTo>
                    <a:pt x="20638" y="82550"/>
                  </a:moveTo>
                  <a:cubicBezTo>
                    <a:pt x="23283" y="82550"/>
                    <a:pt x="24606" y="85148"/>
                    <a:pt x="24606" y="86447"/>
                  </a:cubicBezTo>
                  <a:cubicBezTo>
                    <a:pt x="24606" y="86447"/>
                    <a:pt x="24606" y="86447"/>
                    <a:pt x="24606" y="150091"/>
                  </a:cubicBezTo>
                  <a:cubicBezTo>
                    <a:pt x="27252" y="151390"/>
                    <a:pt x="28575" y="153988"/>
                    <a:pt x="28575" y="157885"/>
                  </a:cubicBezTo>
                  <a:cubicBezTo>
                    <a:pt x="28575" y="160482"/>
                    <a:pt x="27252" y="163080"/>
                    <a:pt x="24606" y="164379"/>
                  </a:cubicBezTo>
                  <a:cubicBezTo>
                    <a:pt x="24606" y="164379"/>
                    <a:pt x="24606" y="164379"/>
                    <a:pt x="24606" y="178667"/>
                  </a:cubicBezTo>
                  <a:cubicBezTo>
                    <a:pt x="24606" y="181264"/>
                    <a:pt x="23283" y="182563"/>
                    <a:pt x="20638" y="182563"/>
                  </a:cubicBezTo>
                  <a:cubicBezTo>
                    <a:pt x="17992" y="182563"/>
                    <a:pt x="16669" y="181264"/>
                    <a:pt x="16669" y="178667"/>
                  </a:cubicBezTo>
                  <a:cubicBezTo>
                    <a:pt x="16669" y="178667"/>
                    <a:pt x="16669" y="178667"/>
                    <a:pt x="16669" y="164379"/>
                  </a:cubicBezTo>
                  <a:cubicBezTo>
                    <a:pt x="14023" y="163080"/>
                    <a:pt x="12700" y="160482"/>
                    <a:pt x="12700" y="157885"/>
                  </a:cubicBezTo>
                  <a:cubicBezTo>
                    <a:pt x="12700" y="153988"/>
                    <a:pt x="14023" y="151390"/>
                    <a:pt x="16669" y="150091"/>
                  </a:cubicBezTo>
                  <a:cubicBezTo>
                    <a:pt x="16669" y="150091"/>
                    <a:pt x="16669" y="150091"/>
                    <a:pt x="16669" y="86447"/>
                  </a:cubicBezTo>
                  <a:cubicBezTo>
                    <a:pt x="16669" y="85148"/>
                    <a:pt x="17992" y="82550"/>
                    <a:pt x="20638" y="82550"/>
                  </a:cubicBezTo>
                  <a:close/>
                  <a:moveTo>
                    <a:pt x="165100" y="58738"/>
                  </a:moveTo>
                  <a:cubicBezTo>
                    <a:pt x="158086" y="58738"/>
                    <a:pt x="152400" y="62292"/>
                    <a:pt x="152400" y="66676"/>
                  </a:cubicBezTo>
                  <a:cubicBezTo>
                    <a:pt x="152400" y="71060"/>
                    <a:pt x="158086" y="74614"/>
                    <a:pt x="165100" y="74614"/>
                  </a:cubicBezTo>
                  <a:cubicBezTo>
                    <a:pt x="172114" y="74614"/>
                    <a:pt x="177800" y="71060"/>
                    <a:pt x="177800" y="66676"/>
                  </a:cubicBezTo>
                  <a:cubicBezTo>
                    <a:pt x="177800" y="62292"/>
                    <a:pt x="172114" y="58738"/>
                    <a:pt x="165100" y="58738"/>
                  </a:cubicBezTo>
                  <a:close/>
                  <a:moveTo>
                    <a:pt x="165100" y="0"/>
                  </a:moveTo>
                  <a:lnTo>
                    <a:pt x="331788" y="66675"/>
                  </a:lnTo>
                  <a:lnTo>
                    <a:pt x="165100" y="14922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3F3B3A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86550" y="559998"/>
            <a:ext cx="1403806" cy="946766"/>
            <a:chOff x="5432197" y="4012845"/>
            <a:chExt cx="1403806" cy="946766"/>
          </a:xfrm>
        </p:grpSpPr>
        <p:sp>
          <p:nvSpPr>
            <p:cNvPr id="8" name="矩形 7"/>
            <p:cNvSpPr/>
            <p:nvPr/>
          </p:nvSpPr>
          <p:spPr>
            <a:xfrm>
              <a:off x="5432197" y="4012845"/>
              <a:ext cx="1327608" cy="7800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solidFill>
                    <a:srgbClr val="B9291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录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508397" y="4626122"/>
              <a:ext cx="1327606" cy="333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CONTENTS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534023" y="8495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969214" y="1739455"/>
            <a:ext cx="3463467" cy="3697305"/>
            <a:chOff x="7147383" y="2255308"/>
            <a:chExt cx="3463467" cy="3697305"/>
          </a:xfrm>
        </p:grpSpPr>
        <p:sp>
          <p:nvSpPr>
            <p:cNvPr id="13" name="矩形 12"/>
            <p:cNvSpPr/>
            <p:nvPr/>
          </p:nvSpPr>
          <p:spPr>
            <a:xfrm>
              <a:off x="7147383" y="3352653"/>
              <a:ext cx="540603" cy="540603"/>
            </a:xfrm>
            <a:prstGeom prst="rect">
              <a:avLst/>
            </a:prstGeom>
            <a:noFill/>
            <a:ln>
              <a:solidFill>
                <a:srgbClr val="B9291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文本框 29"/>
            <p:cNvSpPr txBox="1"/>
            <p:nvPr/>
          </p:nvSpPr>
          <p:spPr>
            <a:xfrm>
              <a:off x="7704648" y="2255308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项目分工</a:t>
              </a:r>
            </a:p>
          </p:txBody>
        </p:sp>
        <p:sp>
          <p:nvSpPr>
            <p:cNvPr id="23" name="矩形 30"/>
            <p:cNvSpPr/>
            <p:nvPr/>
          </p:nvSpPr>
          <p:spPr>
            <a:xfrm>
              <a:off x="7770050" y="2705356"/>
              <a:ext cx="2273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Division of labor</a:t>
              </a:r>
            </a:p>
          </p:txBody>
        </p:sp>
        <p:sp>
          <p:nvSpPr>
            <p:cNvPr id="27" name="Freeform: Shape 53"/>
            <p:cNvSpPr/>
            <p:nvPr/>
          </p:nvSpPr>
          <p:spPr>
            <a:xfrm>
              <a:off x="7335677" y="3514093"/>
              <a:ext cx="181003" cy="250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086" extrusionOk="0">
                  <a:moveTo>
                    <a:pt x="21023" y="5250"/>
                  </a:moveTo>
                  <a:lnTo>
                    <a:pt x="7163" y="195"/>
                  </a:lnTo>
                  <a:cubicBezTo>
                    <a:pt x="5264" y="-514"/>
                    <a:pt x="1521" y="853"/>
                    <a:pt x="445" y="2057"/>
                  </a:cubicBezTo>
                  <a:cubicBezTo>
                    <a:pt x="-35" y="2595"/>
                    <a:pt x="0" y="2983"/>
                    <a:pt x="0" y="3203"/>
                  </a:cubicBezTo>
                  <a:lnTo>
                    <a:pt x="173" y="14619"/>
                  </a:lnTo>
                  <a:cubicBezTo>
                    <a:pt x="184" y="14862"/>
                    <a:pt x="614" y="15188"/>
                    <a:pt x="983" y="15348"/>
                  </a:cubicBezTo>
                  <a:cubicBezTo>
                    <a:pt x="1753" y="15682"/>
                    <a:pt x="13399" y="20826"/>
                    <a:pt x="13729" y="20972"/>
                  </a:cubicBezTo>
                  <a:cubicBezTo>
                    <a:pt x="13905" y="21051"/>
                    <a:pt x="14115" y="21086"/>
                    <a:pt x="14322" y="21086"/>
                  </a:cubicBezTo>
                  <a:cubicBezTo>
                    <a:pt x="14499" y="21086"/>
                    <a:pt x="14675" y="21058"/>
                    <a:pt x="14834" y="21002"/>
                  </a:cubicBezTo>
                  <a:cubicBezTo>
                    <a:pt x="15185" y="20881"/>
                    <a:pt x="15404" y="20645"/>
                    <a:pt x="15404" y="20388"/>
                  </a:cubicBezTo>
                  <a:lnTo>
                    <a:pt x="15404" y="8397"/>
                  </a:lnTo>
                  <a:cubicBezTo>
                    <a:pt x="15404" y="8148"/>
                    <a:pt x="15198" y="7917"/>
                    <a:pt x="14862" y="7792"/>
                  </a:cubicBezTo>
                  <a:lnTo>
                    <a:pt x="2263" y="2817"/>
                  </a:lnTo>
                  <a:cubicBezTo>
                    <a:pt x="2408" y="2620"/>
                    <a:pt x="2968" y="2205"/>
                    <a:pt x="3997" y="1825"/>
                  </a:cubicBezTo>
                  <a:cubicBezTo>
                    <a:pt x="5082" y="1422"/>
                    <a:pt x="5896" y="1574"/>
                    <a:pt x="6082" y="1625"/>
                  </a:cubicBezTo>
                  <a:cubicBezTo>
                    <a:pt x="6082" y="1625"/>
                    <a:pt x="18173" y="6203"/>
                    <a:pt x="18544" y="6339"/>
                  </a:cubicBezTo>
                  <a:cubicBezTo>
                    <a:pt x="18911" y="6476"/>
                    <a:pt x="18918" y="6495"/>
                    <a:pt x="18918" y="6729"/>
                  </a:cubicBezTo>
                  <a:cubicBezTo>
                    <a:pt x="18918" y="6961"/>
                    <a:pt x="18918" y="18107"/>
                    <a:pt x="18918" y="18107"/>
                  </a:cubicBezTo>
                  <a:cubicBezTo>
                    <a:pt x="18918" y="18674"/>
                    <a:pt x="19733" y="18906"/>
                    <a:pt x="20330" y="18906"/>
                  </a:cubicBezTo>
                  <a:cubicBezTo>
                    <a:pt x="20927" y="18906"/>
                    <a:pt x="21565" y="18493"/>
                    <a:pt x="21565" y="18107"/>
                  </a:cubicBezTo>
                  <a:lnTo>
                    <a:pt x="21565" y="5855"/>
                  </a:lnTo>
                  <a:cubicBezTo>
                    <a:pt x="21565" y="5605"/>
                    <a:pt x="21357" y="5375"/>
                    <a:pt x="21023" y="5250"/>
                  </a:cubicBezTo>
                  <a:close/>
                </a:path>
              </a:pathLst>
            </a:custGeom>
            <a:solidFill>
              <a:srgbClr val="B92917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147383" y="2330363"/>
              <a:ext cx="540603" cy="540603"/>
            </a:xfrm>
            <a:prstGeom prst="rect">
              <a:avLst/>
            </a:prstGeom>
            <a:noFill/>
            <a:ln>
              <a:solidFill>
                <a:srgbClr val="B9291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725340" y="4397721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游戏效果展示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770050" y="4847542"/>
              <a:ext cx="2840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Show our game</a:t>
              </a:r>
            </a:p>
          </p:txBody>
        </p:sp>
        <p:sp>
          <p:nvSpPr>
            <p:cNvPr id="28" name="Freeform: Shape 54"/>
            <p:cNvSpPr/>
            <p:nvPr/>
          </p:nvSpPr>
          <p:spPr>
            <a:xfrm>
              <a:off x="7309033" y="2494642"/>
              <a:ext cx="233965" cy="177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71" extrusionOk="0">
                  <a:moveTo>
                    <a:pt x="18030" y="19454"/>
                  </a:moveTo>
                  <a:cubicBezTo>
                    <a:pt x="17963" y="19996"/>
                    <a:pt x="19394" y="20889"/>
                    <a:pt x="19531" y="19301"/>
                  </a:cubicBezTo>
                  <a:cubicBezTo>
                    <a:pt x="20145" y="12136"/>
                    <a:pt x="19088" y="10075"/>
                    <a:pt x="19088" y="10075"/>
                  </a:cubicBezTo>
                  <a:lnTo>
                    <a:pt x="17606" y="11177"/>
                  </a:lnTo>
                  <a:cubicBezTo>
                    <a:pt x="17606" y="11177"/>
                    <a:pt x="18863" y="12767"/>
                    <a:pt x="18030" y="19454"/>
                  </a:cubicBezTo>
                  <a:close/>
                  <a:moveTo>
                    <a:pt x="20733" y="6972"/>
                  </a:moveTo>
                  <a:lnTo>
                    <a:pt x="11887" y="388"/>
                  </a:lnTo>
                  <a:cubicBezTo>
                    <a:pt x="11194" y="-129"/>
                    <a:pt x="10060" y="-129"/>
                    <a:pt x="9367" y="388"/>
                  </a:cubicBezTo>
                  <a:lnTo>
                    <a:pt x="519" y="6972"/>
                  </a:lnTo>
                  <a:cubicBezTo>
                    <a:pt x="-173" y="7489"/>
                    <a:pt x="-173" y="8333"/>
                    <a:pt x="519" y="8848"/>
                  </a:cubicBezTo>
                  <a:lnTo>
                    <a:pt x="9367" y="15434"/>
                  </a:lnTo>
                  <a:cubicBezTo>
                    <a:pt x="10060" y="15950"/>
                    <a:pt x="11194" y="15950"/>
                    <a:pt x="11887" y="15434"/>
                  </a:cubicBezTo>
                  <a:lnTo>
                    <a:pt x="17606" y="11177"/>
                  </a:lnTo>
                  <a:lnTo>
                    <a:pt x="11405" y="9246"/>
                  </a:lnTo>
                  <a:cubicBezTo>
                    <a:pt x="11166" y="9325"/>
                    <a:pt x="10902" y="9369"/>
                    <a:pt x="10627" y="9369"/>
                  </a:cubicBezTo>
                  <a:cubicBezTo>
                    <a:pt x="9510" y="9369"/>
                    <a:pt x="8604" y="8653"/>
                    <a:pt x="8604" y="7770"/>
                  </a:cubicBezTo>
                  <a:cubicBezTo>
                    <a:pt x="8604" y="6886"/>
                    <a:pt x="9510" y="6170"/>
                    <a:pt x="10627" y="6170"/>
                  </a:cubicBezTo>
                  <a:cubicBezTo>
                    <a:pt x="11495" y="6170"/>
                    <a:pt x="12232" y="6603"/>
                    <a:pt x="12520" y="7209"/>
                  </a:cubicBezTo>
                  <a:lnTo>
                    <a:pt x="19088" y="10075"/>
                  </a:lnTo>
                  <a:lnTo>
                    <a:pt x="20733" y="8848"/>
                  </a:lnTo>
                  <a:cubicBezTo>
                    <a:pt x="21427" y="8333"/>
                    <a:pt x="21427" y="7489"/>
                    <a:pt x="20733" y="6972"/>
                  </a:cubicBezTo>
                  <a:close/>
                  <a:moveTo>
                    <a:pt x="3508" y="13898"/>
                  </a:moveTo>
                  <a:cubicBezTo>
                    <a:pt x="4002" y="16554"/>
                    <a:pt x="4628" y="17714"/>
                    <a:pt x="6720" y="18930"/>
                  </a:cubicBezTo>
                  <a:cubicBezTo>
                    <a:pt x="8812" y="20144"/>
                    <a:pt x="9807" y="21471"/>
                    <a:pt x="10627" y="21471"/>
                  </a:cubicBezTo>
                  <a:cubicBezTo>
                    <a:pt x="11447" y="21471"/>
                    <a:pt x="12378" y="20309"/>
                    <a:pt x="14470" y="19093"/>
                  </a:cubicBezTo>
                  <a:cubicBezTo>
                    <a:pt x="16562" y="17877"/>
                    <a:pt x="16004" y="17508"/>
                    <a:pt x="16497" y="14853"/>
                  </a:cubicBezTo>
                  <a:lnTo>
                    <a:pt x="10627" y="18646"/>
                  </a:lnTo>
                  <a:cubicBezTo>
                    <a:pt x="10627" y="18646"/>
                    <a:pt x="3508" y="13898"/>
                    <a:pt x="3508" y="13898"/>
                  </a:cubicBezTo>
                  <a:close/>
                </a:path>
              </a:pathLst>
            </a:custGeom>
            <a:solidFill>
              <a:srgbClr val="B92917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147383" y="5349343"/>
              <a:ext cx="540603" cy="540603"/>
            </a:xfrm>
            <a:prstGeom prst="rect">
              <a:avLst/>
            </a:prstGeom>
            <a:noFill/>
            <a:ln>
              <a:solidFill>
                <a:srgbClr val="B9291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770050" y="5192734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感悟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7770050" y="5644836"/>
              <a:ext cx="26122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Thoughts</a:t>
              </a:r>
            </a:p>
          </p:txBody>
        </p:sp>
        <p:sp>
          <p:nvSpPr>
            <p:cNvPr id="29" name="Freeform 324"/>
            <p:cNvSpPr>
              <a:spLocks noEditPoints="1"/>
            </p:cNvSpPr>
            <p:nvPr/>
          </p:nvSpPr>
          <p:spPr bwMode="auto">
            <a:xfrm>
              <a:off x="7317851" y="5496554"/>
              <a:ext cx="217528" cy="248345"/>
            </a:xfrm>
            <a:custGeom>
              <a:avLst/>
              <a:gdLst>
                <a:gd name="T0" fmla="*/ 18 w 160"/>
                <a:gd name="T1" fmla="*/ 0 h 183"/>
                <a:gd name="T2" fmla="*/ 102 w 160"/>
                <a:gd name="T3" fmla="*/ 0 h 183"/>
                <a:gd name="T4" fmla="*/ 107 w 160"/>
                <a:gd name="T5" fmla="*/ 2 h 183"/>
                <a:gd name="T6" fmla="*/ 158 w 160"/>
                <a:gd name="T7" fmla="*/ 53 h 183"/>
                <a:gd name="T8" fmla="*/ 160 w 160"/>
                <a:gd name="T9" fmla="*/ 58 h 183"/>
                <a:gd name="T10" fmla="*/ 160 w 160"/>
                <a:gd name="T11" fmla="*/ 58 h 183"/>
                <a:gd name="T12" fmla="*/ 160 w 160"/>
                <a:gd name="T13" fmla="*/ 164 h 183"/>
                <a:gd name="T14" fmla="*/ 154 w 160"/>
                <a:gd name="T15" fmla="*/ 178 h 183"/>
                <a:gd name="T16" fmla="*/ 154 w 160"/>
                <a:gd name="T17" fmla="*/ 178 h 183"/>
                <a:gd name="T18" fmla="*/ 154 w 160"/>
                <a:gd name="T19" fmla="*/ 178 h 183"/>
                <a:gd name="T20" fmla="*/ 141 w 160"/>
                <a:gd name="T21" fmla="*/ 183 h 183"/>
                <a:gd name="T22" fmla="*/ 18 w 160"/>
                <a:gd name="T23" fmla="*/ 183 h 183"/>
                <a:gd name="T24" fmla="*/ 5 w 160"/>
                <a:gd name="T25" fmla="*/ 178 h 183"/>
                <a:gd name="T26" fmla="*/ 5 w 160"/>
                <a:gd name="T27" fmla="*/ 178 h 183"/>
                <a:gd name="T28" fmla="*/ 0 w 160"/>
                <a:gd name="T29" fmla="*/ 164 h 183"/>
                <a:gd name="T30" fmla="*/ 0 w 160"/>
                <a:gd name="T31" fmla="*/ 19 h 183"/>
                <a:gd name="T32" fmla="*/ 5 w 160"/>
                <a:gd name="T33" fmla="*/ 5 h 183"/>
                <a:gd name="T34" fmla="*/ 18 w 160"/>
                <a:gd name="T35" fmla="*/ 0 h 183"/>
                <a:gd name="T36" fmla="*/ 146 w 160"/>
                <a:gd name="T37" fmla="*/ 62 h 183"/>
                <a:gd name="T38" fmla="*/ 146 w 160"/>
                <a:gd name="T39" fmla="*/ 62 h 183"/>
                <a:gd name="T40" fmla="*/ 114 w 160"/>
                <a:gd name="T41" fmla="*/ 62 h 183"/>
                <a:gd name="T42" fmla="*/ 102 w 160"/>
                <a:gd name="T43" fmla="*/ 57 h 183"/>
                <a:gd name="T44" fmla="*/ 102 w 160"/>
                <a:gd name="T45" fmla="*/ 57 h 183"/>
                <a:gd name="T46" fmla="*/ 98 w 160"/>
                <a:gd name="T47" fmla="*/ 46 h 183"/>
                <a:gd name="T48" fmla="*/ 98 w 160"/>
                <a:gd name="T49" fmla="*/ 14 h 183"/>
                <a:gd name="T50" fmla="*/ 18 w 160"/>
                <a:gd name="T51" fmla="*/ 14 h 183"/>
                <a:gd name="T52" fmla="*/ 15 w 160"/>
                <a:gd name="T53" fmla="*/ 15 h 183"/>
                <a:gd name="T54" fmla="*/ 14 w 160"/>
                <a:gd name="T55" fmla="*/ 19 h 183"/>
                <a:gd name="T56" fmla="*/ 14 w 160"/>
                <a:gd name="T57" fmla="*/ 164 h 183"/>
                <a:gd name="T58" fmla="*/ 15 w 160"/>
                <a:gd name="T59" fmla="*/ 168 h 183"/>
                <a:gd name="T60" fmla="*/ 15 w 160"/>
                <a:gd name="T61" fmla="*/ 168 h 183"/>
                <a:gd name="T62" fmla="*/ 18 w 160"/>
                <a:gd name="T63" fmla="*/ 169 h 183"/>
                <a:gd name="T64" fmla="*/ 141 w 160"/>
                <a:gd name="T65" fmla="*/ 169 h 183"/>
                <a:gd name="T66" fmla="*/ 144 w 160"/>
                <a:gd name="T67" fmla="*/ 168 h 183"/>
                <a:gd name="T68" fmla="*/ 145 w 160"/>
                <a:gd name="T69" fmla="*/ 168 h 183"/>
                <a:gd name="T70" fmla="*/ 146 w 160"/>
                <a:gd name="T71" fmla="*/ 164 h 183"/>
                <a:gd name="T72" fmla="*/ 146 w 160"/>
                <a:gd name="T73" fmla="*/ 62 h 183"/>
                <a:gd name="T74" fmla="*/ 139 w 160"/>
                <a:gd name="T75" fmla="*/ 54 h 183"/>
                <a:gd name="T76" fmla="*/ 139 w 160"/>
                <a:gd name="T77" fmla="*/ 54 h 183"/>
                <a:gd name="T78" fmla="*/ 106 w 160"/>
                <a:gd name="T79" fmla="*/ 21 h 183"/>
                <a:gd name="T80" fmla="*/ 106 w 160"/>
                <a:gd name="T81" fmla="*/ 46 h 183"/>
                <a:gd name="T82" fmla="*/ 108 w 160"/>
                <a:gd name="T83" fmla="*/ 51 h 183"/>
                <a:gd name="T84" fmla="*/ 108 w 160"/>
                <a:gd name="T85" fmla="*/ 51 h 183"/>
                <a:gd name="T86" fmla="*/ 114 w 160"/>
                <a:gd name="T87" fmla="*/ 54 h 183"/>
                <a:gd name="T88" fmla="*/ 139 w 160"/>
                <a:gd name="T89" fmla="*/ 5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0" h="183">
                  <a:moveTo>
                    <a:pt x="18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7" y="2"/>
                  </a:cubicBezTo>
                  <a:cubicBezTo>
                    <a:pt x="158" y="53"/>
                    <a:pt x="158" y="53"/>
                    <a:pt x="158" y="53"/>
                  </a:cubicBezTo>
                  <a:cubicBezTo>
                    <a:pt x="159" y="54"/>
                    <a:pt x="160" y="56"/>
                    <a:pt x="160" y="58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60" y="164"/>
                    <a:pt x="160" y="164"/>
                    <a:pt x="160" y="164"/>
                  </a:cubicBezTo>
                  <a:cubicBezTo>
                    <a:pt x="160" y="169"/>
                    <a:pt x="158" y="174"/>
                    <a:pt x="154" y="178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1" y="181"/>
                    <a:pt x="146" y="183"/>
                    <a:pt x="141" y="183"/>
                  </a:cubicBezTo>
                  <a:cubicBezTo>
                    <a:pt x="18" y="183"/>
                    <a:pt x="18" y="183"/>
                    <a:pt x="18" y="183"/>
                  </a:cubicBezTo>
                  <a:cubicBezTo>
                    <a:pt x="13" y="183"/>
                    <a:pt x="9" y="181"/>
                    <a:pt x="5" y="178"/>
                  </a:cubicBezTo>
                  <a:cubicBezTo>
                    <a:pt x="5" y="178"/>
                    <a:pt x="5" y="178"/>
                    <a:pt x="5" y="178"/>
                  </a:cubicBezTo>
                  <a:cubicBezTo>
                    <a:pt x="2" y="174"/>
                    <a:pt x="0" y="169"/>
                    <a:pt x="0" y="1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2" y="9"/>
                    <a:pt x="5" y="5"/>
                  </a:cubicBezTo>
                  <a:cubicBezTo>
                    <a:pt x="8" y="2"/>
                    <a:pt x="13" y="0"/>
                    <a:pt x="18" y="0"/>
                  </a:cubicBezTo>
                  <a:close/>
                  <a:moveTo>
                    <a:pt x="146" y="62"/>
                  </a:moveTo>
                  <a:cubicBezTo>
                    <a:pt x="146" y="62"/>
                    <a:pt x="146" y="62"/>
                    <a:pt x="146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09" y="62"/>
                    <a:pt x="105" y="60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99" y="54"/>
                    <a:pt x="98" y="50"/>
                    <a:pt x="98" y="46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6" y="14"/>
                    <a:pt x="15" y="15"/>
                  </a:cubicBezTo>
                  <a:cubicBezTo>
                    <a:pt x="14" y="16"/>
                    <a:pt x="14" y="17"/>
                    <a:pt x="14" y="19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6"/>
                    <a:pt x="14" y="167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6" y="168"/>
                    <a:pt x="17" y="169"/>
                    <a:pt x="18" y="169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2" y="169"/>
                    <a:pt x="144" y="168"/>
                    <a:pt x="144" y="16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45" y="167"/>
                    <a:pt x="146" y="166"/>
                    <a:pt x="146" y="164"/>
                  </a:cubicBezTo>
                  <a:cubicBezTo>
                    <a:pt x="146" y="62"/>
                    <a:pt x="146" y="62"/>
                    <a:pt x="146" y="62"/>
                  </a:cubicBezTo>
                  <a:close/>
                  <a:moveTo>
                    <a:pt x="139" y="54"/>
                  </a:moveTo>
                  <a:cubicBezTo>
                    <a:pt x="139" y="54"/>
                    <a:pt x="139" y="54"/>
                    <a:pt x="139" y="54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8"/>
                    <a:pt x="107" y="50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10" y="53"/>
                    <a:pt x="112" y="54"/>
                    <a:pt x="114" y="54"/>
                  </a:cubicBezTo>
                  <a:cubicBezTo>
                    <a:pt x="139" y="54"/>
                    <a:pt x="139" y="54"/>
                    <a:pt x="139" y="54"/>
                  </a:cubicBezTo>
                  <a:close/>
                </a:path>
              </a:pathLst>
            </a:custGeom>
            <a:solidFill>
              <a:srgbClr val="B929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47383" y="4429494"/>
              <a:ext cx="540603" cy="540603"/>
            </a:xfrm>
            <a:prstGeom prst="rect">
              <a:avLst/>
            </a:prstGeom>
            <a:noFill/>
            <a:ln>
              <a:solidFill>
                <a:srgbClr val="B9291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文本框 23"/>
            <p:cNvSpPr txBox="1"/>
            <p:nvPr/>
          </p:nvSpPr>
          <p:spPr>
            <a:xfrm>
              <a:off x="7704648" y="320912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功能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讲解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0" name="矩形 24"/>
            <p:cNvSpPr/>
            <p:nvPr/>
          </p:nvSpPr>
          <p:spPr>
            <a:xfrm>
              <a:off x="7770050" y="3753964"/>
              <a:ext cx="22731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rPr>
                <a:t>Interpret codes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0" name="Freeform 328"/>
            <p:cNvSpPr>
              <a:spLocks noEditPoints="1"/>
            </p:cNvSpPr>
            <p:nvPr/>
          </p:nvSpPr>
          <p:spPr bwMode="auto">
            <a:xfrm>
              <a:off x="7313439" y="4585450"/>
              <a:ext cx="217527" cy="255596"/>
            </a:xfrm>
            <a:custGeom>
              <a:avLst/>
              <a:gdLst>
                <a:gd name="T0" fmla="*/ 32 w 160"/>
                <a:gd name="T1" fmla="*/ 111 h 188"/>
                <a:gd name="T2" fmla="*/ 46 w 160"/>
                <a:gd name="T3" fmla="*/ 111 h 188"/>
                <a:gd name="T4" fmla="*/ 39 w 160"/>
                <a:gd name="T5" fmla="*/ 134 h 188"/>
                <a:gd name="T6" fmla="*/ 32 w 160"/>
                <a:gd name="T7" fmla="*/ 141 h 188"/>
                <a:gd name="T8" fmla="*/ 46 w 160"/>
                <a:gd name="T9" fmla="*/ 141 h 188"/>
                <a:gd name="T10" fmla="*/ 39 w 160"/>
                <a:gd name="T11" fmla="*/ 74 h 188"/>
                <a:gd name="T12" fmla="*/ 32 w 160"/>
                <a:gd name="T13" fmla="*/ 81 h 188"/>
                <a:gd name="T14" fmla="*/ 46 w 160"/>
                <a:gd name="T15" fmla="*/ 81 h 188"/>
                <a:gd name="T16" fmla="*/ 121 w 160"/>
                <a:gd name="T17" fmla="*/ 77 h 188"/>
                <a:gd name="T18" fmla="*/ 60 w 160"/>
                <a:gd name="T19" fmla="*/ 77 h 188"/>
                <a:gd name="T20" fmla="*/ 60 w 160"/>
                <a:gd name="T21" fmla="*/ 86 h 188"/>
                <a:gd name="T22" fmla="*/ 126 w 160"/>
                <a:gd name="T23" fmla="*/ 81 h 188"/>
                <a:gd name="T24" fmla="*/ 153 w 160"/>
                <a:gd name="T25" fmla="*/ 30 h 188"/>
                <a:gd name="T26" fmla="*/ 134 w 160"/>
                <a:gd name="T27" fmla="*/ 30 h 188"/>
                <a:gd name="T28" fmla="*/ 130 w 160"/>
                <a:gd name="T29" fmla="*/ 22 h 188"/>
                <a:gd name="T30" fmla="*/ 100 w 160"/>
                <a:gd name="T31" fmla="*/ 9 h 188"/>
                <a:gd name="T32" fmla="*/ 80 w 160"/>
                <a:gd name="T33" fmla="*/ 0 h 188"/>
                <a:gd name="T34" fmla="*/ 53 w 160"/>
                <a:gd name="T35" fmla="*/ 22 h 188"/>
                <a:gd name="T36" fmla="*/ 27 w 160"/>
                <a:gd name="T37" fmla="*/ 26 h 188"/>
                <a:gd name="T38" fmla="*/ 7 w 160"/>
                <a:gd name="T39" fmla="*/ 30 h 188"/>
                <a:gd name="T40" fmla="*/ 0 w 160"/>
                <a:gd name="T41" fmla="*/ 181 h 188"/>
                <a:gd name="T42" fmla="*/ 153 w 160"/>
                <a:gd name="T43" fmla="*/ 188 h 188"/>
                <a:gd name="T44" fmla="*/ 160 w 160"/>
                <a:gd name="T45" fmla="*/ 37 h 188"/>
                <a:gd name="T46" fmla="*/ 67 w 160"/>
                <a:gd name="T47" fmla="*/ 15 h 188"/>
                <a:gd name="T48" fmla="*/ 80 w 160"/>
                <a:gd name="T49" fmla="*/ 9 h 188"/>
                <a:gd name="T50" fmla="*/ 94 w 160"/>
                <a:gd name="T51" fmla="*/ 15 h 188"/>
                <a:gd name="T52" fmla="*/ 62 w 160"/>
                <a:gd name="T53" fmla="*/ 22 h 188"/>
                <a:gd name="T54" fmla="*/ 35 w 160"/>
                <a:gd name="T55" fmla="*/ 30 h 188"/>
                <a:gd name="T56" fmla="*/ 126 w 160"/>
                <a:gd name="T57" fmla="*/ 30 h 188"/>
                <a:gd name="T58" fmla="*/ 35 w 160"/>
                <a:gd name="T59" fmla="*/ 43 h 188"/>
                <a:gd name="T60" fmla="*/ 146 w 160"/>
                <a:gd name="T61" fmla="*/ 174 h 188"/>
                <a:gd name="T62" fmla="*/ 14 w 160"/>
                <a:gd name="T63" fmla="*/ 174 h 188"/>
                <a:gd name="T64" fmla="*/ 27 w 160"/>
                <a:gd name="T65" fmla="*/ 44 h 188"/>
                <a:gd name="T66" fmla="*/ 31 w 160"/>
                <a:gd name="T67" fmla="*/ 52 h 188"/>
                <a:gd name="T68" fmla="*/ 134 w 160"/>
                <a:gd name="T69" fmla="*/ 48 h 188"/>
                <a:gd name="T70" fmla="*/ 146 w 160"/>
                <a:gd name="T71" fmla="*/ 44 h 188"/>
                <a:gd name="T72" fmla="*/ 121 w 160"/>
                <a:gd name="T73" fmla="*/ 137 h 188"/>
                <a:gd name="T74" fmla="*/ 60 w 160"/>
                <a:gd name="T75" fmla="*/ 137 h 188"/>
                <a:gd name="T76" fmla="*/ 60 w 160"/>
                <a:gd name="T77" fmla="*/ 145 h 188"/>
                <a:gd name="T78" fmla="*/ 126 w 160"/>
                <a:gd name="T79" fmla="*/ 141 h 188"/>
                <a:gd name="T80" fmla="*/ 121 w 160"/>
                <a:gd name="T81" fmla="*/ 107 h 188"/>
                <a:gd name="T82" fmla="*/ 60 w 160"/>
                <a:gd name="T83" fmla="*/ 107 h 188"/>
                <a:gd name="T84" fmla="*/ 60 w 160"/>
                <a:gd name="T85" fmla="*/ 115 h 188"/>
                <a:gd name="T86" fmla="*/ 126 w 160"/>
                <a:gd name="T87" fmla="*/ 11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0" h="188">
                  <a:moveTo>
                    <a:pt x="39" y="104"/>
                  </a:moveTo>
                  <a:cubicBezTo>
                    <a:pt x="35" y="104"/>
                    <a:pt x="32" y="107"/>
                    <a:pt x="32" y="111"/>
                  </a:cubicBezTo>
                  <a:cubicBezTo>
                    <a:pt x="32" y="115"/>
                    <a:pt x="35" y="118"/>
                    <a:pt x="39" y="118"/>
                  </a:cubicBezTo>
                  <a:cubicBezTo>
                    <a:pt x="43" y="118"/>
                    <a:pt x="46" y="115"/>
                    <a:pt x="46" y="111"/>
                  </a:cubicBezTo>
                  <a:cubicBezTo>
                    <a:pt x="46" y="107"/>
                    <a:pt x="43" y="104"/>
                    <a:pt x="39" y="104"/>
                  </a:cubicBezTo>
                  <a:close/>
                  <a:moveTo>
                    <a:pt x="39" y="134"/>
                  </a:moveTo>
                  <a:cubicBezTo>
                    <a:pt x="39" y="134"/>
                    <a:pt x="39" y="134"/>
                    <a:pt x="39" y="134"/>
                  </a:cubicBezTo>
                  <a:cubicBezTo>
                    <a:pt x="35" y="134"/>
                    <a:pt x="32" y="137"/>
                    <a:pt x="32" y="141"/>
                  </a:cubicBezTo>
                  <a:cubicBezTo>
                    <a:pt x="32" y="145"/>
                    <a:pt x="35" y="148"/>
                    <a:pt x="39" y="148"/>
                  </a:cubicBezTo>
                  <a:cubicBezTo>
                    <a:pt x="43" y="148"/>
                    <a:pt x="46" y="145"/>
                    <a:pt x="46" y="141"/>
                  </a:cubicBezTo>
                  <a:cubicBezTo>
                    <a:pt x="46" y="137"/>
                    <a:pt x="43" y="134"/>
                    <a:pt x="39" y="134"/>
                  </a:cubicBezTo>
                  <a:close/>
                  <a:moveTo>
                    <a:pt x="39" y="74"/>
                  </a:moveTo>
                  <a:cubicBezTo>
                    <a:pt x="39" y="74"/>
                    <a:pt x="39" y="74"/>
                    <a:pt x="39" y="74"/>
                  </a:cubicBezTo>
                  <a:cubicBezTo>
                    <a:pt x="35" y="74"/>
                    <a:pt x="32" y="77"/>
                    <a:pt x="32" y="81"/>
                  </a:cubicBezTo>
                  <a:cubicBezTo>
                    <a:pt x="32" y="85"/>
                    <a:pt x="35" y="88"/>
                    <a:pt x="39" y="88"/>
                  </a:cubicBezTo>
                  <a:cubicBezTo>
                    <a:pt x="43" y="88"/>
                    <a:pt x="46" y="85"/>
                    <a:pt x="46" y="81"/>
                  </a:cubicBezTo>
                  <a:cubicBezTo>
                    <a:pt x="46" y="77"/>
                    <a:pt x="43" y="74"/>
                    <a:pt x="39" y="74"/>
                  </a:cubicBezTo>
                  <a:close/>
                  <a:moveTo>
                    <a:pt x="121" y="77"/>
                  </a:moveTo>
                  <a:cubicBezTo>
                    <a:pt x="121" y="77"/>
                    <a:pt x="121" y="77"/>
                    <a:pt x="121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58" y="77"/>
                    <a:pt x="56" y="79"/>
                    <a:pt x="56" y="81"/>
                  </a:cubicBezTo>
                  <a:cubicBezTo>
                    <a:pt x="56" y="84"/>
                    <a:pt x="58" y="86"/>
                    <a:pt x="60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4" y="86"/>
                    <a:pt x="126" y="84"/>
                    <a:pt x="126" y="81"/>
                  </a:cubicBezTo>
                  <a:cubicBezTo>
                    <a:pt x="126" y="79"/>
                    <a:pt x="124" y="77"/>
                    <a:pt x="121" y="77"/>
                  </a:cubicBezTo>
                  <a:close/>
                  <a:moveTo>
                    <a:pt x="153" y="30"/>
                  </a:moveTo>
                  <a:cubicBezTo>
                    <a:pt x="153" y="30"/>
                    <a:pt x="153" y="30"/>
                    <a:pt x="153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4" y="24"/>
                    <a:pt x="132" y="22"/>
                    <a:pt x="130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17"/>
                    <a:pt x="103" y="12"/>
                    <a:pt x="100" y="9"/>
                  </a:cubicBezTo>
                  <a:cubicBezTo>
                    <a:pt x="95" y="4"/>
                    <a:pt x="88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0"/>
                    <a:pt x="66" y="4"/>
                    <a:pt x="61" y="9"/>
                  </a:cubicBezTo>
                  <a:cubicBezTo>
                    <a:pt x="57" y="12"/>
                    <a:pt x="55" y="17"/>
                    <a:pt x="5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8" y="22"/>
                    <a:pt x="27" y="24"/>
                    <a:pt x="27" y="26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33"/>
                    <a:pt x="0" y="3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153" y="188"/>
                    <a:pt x="153" y="188"/>
                    <a:pt x="153" y="188"/>
                  </a:cubicBezTo>
                  <a:cubicBezTo>
                    <a:pt x="157" y="188"/>
                    <a:pt x="160" y="185"/>
                    <a:pt x="160" y="181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33"/>
                    <a:pt x="157" y="30"/>
                    <a:pt x="153" y="30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70" y="11"/>
                    <a:pt x="75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6" y="9"/>
                    <a:pt x="90" y="11"/>
                    <a:pt x="94" y="15"/>
                  </a:cubicBezTo>
                  <a:cubicBezTo>
                    <a:pt x="96" y="17"/>
                    <a:pt x="97" y="19"/>
                    <a:pt x="98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19"/>
                    <a:pt x="65" y="17"/>
                    <a:pt x="67" y="15"/>
                  </a:cubicBezTo>
                  <a:close/>
                  <a:moveTo>
                    <a:pt x="35" y="30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30"/>
                    <a:pt x="35" y="30"/>
                    <a:pt x="35" y="30"/>
                  </a:cubicBezTo>
                  <a:close/>
                  <a:moveTo>
                    <a:pt x="146" y="174"/>
                  </a:moveTo>
                  <a:cubicBezTo>
                    <a:pt x="146" y="174"/>
                    <a:pt x="146" y="174"/>
                    <a:pt x="146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50"/>
                    <a:pt x="28" y="52"/>
                    <a:pt x="31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4" y="50"/>
                    <a:pt x="134" y="48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174"/>
                    <a:pt x="146" y="174"/>
                    <a:pt x="146" y="174"/>
                  </a:cubicBezTo>
                  <a:close/>
                  <a:moveTo>
                    <a:pt x="121" y="137"/>
                  </a:moveTo>
                  <a:cubicBezTo>
                    <a:pt x="121" y="137"/>
                    <a:pt x="121" y="137"/>
                    <a:pt x="121" y="137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58" y="137"/>
                    <a:pt x="56" y="139"/>
                    <a:pt x="56" y="141"/>
                  </a:cubicBezTo>
                  <a:cubicBezTo>
                    <a:pt x="56" y="143"/>
                    <a:pt x="58" y="145"/>
                    <a:pt x="6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4" y="145"/>
                    <a:pt x="126" y="143"/>
                    <a:pt x="126" y="141"/>
                  </a:cubicBezTo>
                  <a:cubicBezTo>
                    <a:pt x="126" y="139"/>
                    <a:pt x="124" y="137"/>
                    <a:pt x="121" y="137"/>
                  </a:cubicBezTo>
                  <a:close/>
                  <a:moveTo>
                    <a:pt x="121" y="107"/>
                  </a:moveTo>
                  <a:cubicBezTo>
                    <a:pt x="121" y="107"/>
                    <a:pt x="121" y="107"/>
                    <a:pt x="121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7"/>
                    <a:pt x="56" y="109"/>
                    <a:pt x="56" y="111"/>
                  </a:cubicBezTo>
                  <a:cubicBezTo>
                    <a:pt x="56" y="113"/>
                    <a:pt x="58" y="115"/>
                    <a:pt x="60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4" y="115"/>
                    <a:pt x="126" y="113"/>
                    <a:pt x="126" y="111"/>
                  </a:cubicBezTo>
                  <a:cubicBezTo>
                    <a:pt x="126" y="109"/>
                    <a:pt x="124" y="107"/>
                    <a:pt x="121" y="107"/>
                  </a:cubicBezTo>
                  <a:close/>
                </a:path>
              </a:pathLst>
            </a:custGeom>
            <a:solidFill>
              <a:srgbClr val="B929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" name="Freeform 18"/>
          <p:cNvSpPr>
            <a:spLocks noChangeArrowheads="1"/>
          </p:cNvSpPr>
          <p:nvPr/>
        </p:nvSpPr>
        <p:spPr bwMode="auto">
          <a:xfrm>
            <a:off x="2298069" y="1739455"/>
            <a:ext cx="595952" cy="593153"/>
          </a:xfrm>
          <a:custGeom>
            <a:avLst/>
            <a:gdLst>
              <a:gd name="T0" fmla="*/ 463 w 929"/>
              <a:gd name="T1" fmla="*/ 927 h 928"/>
              <a:gd name="T2" fmla="*/ 463 w 929"/>
              <a:gd name="T3" fmla="*/ 927 h 928"/>
              <a:gd name="T4" fmla="*/ 928 w 929"/>
              <a:gd name="T5" fmla="*/ 465 h 928"/>
              <a:gd name="T6" fmla="*/ 463 w 929"/>
              <a:gd name="T7" fmla="*/ 0 h 928"/>
              <a:gd name="T8" fmla="*/ 0 w 929"/>
              <a:gd name="T9" fmla="*/ 465 h 928"/>
              <a:gd name="T10" fmla="*/ 463 w 929"/>
              <a:gd name="T11" fmla="*/ 927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9" h="928">
                <a:moveTo>
                  <a:pt x="463" y="927"/>
                </a:moveTo>
                <a:lnTo>
                  <a:pt x="463" y="927"/>
                </a:lnTo>
                <a:cubicBezTo>
                  <a:pt x="725" y="927"/>
                  <a:pt x="928" y="715"/>
                  <a:pt x="928" y="465"/>
                </a:cubicBezTo>
                <a:cubicBezTo>
                  <a:pt x="928" y="201"/>
                  <a:pt x="725" y="0"/>
                  <a:pt x="463" y="0"/>
                </a:cubicBezTo>
                <a:cubicBezTo>
                  <a:pt x="211" y="0"/>
                  <a:pt x="0" y="201"/>
                  <a:pt x="0" y="465"/>
                </a:cubicBezTo>
                <a:cubicBezTo>
                  <a:pt x="0" y="715"/>
                  <a:pt x="211" y="927"/>
                  <a:pt x="463" y="927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32" name="Freeform 22"/>
          <p:cNvSpPr>
            <a:spLocks noChangeArrowheads="1"/>
          </p:cNvSpPr>
          <p:nvPr/>
        </p:nvSpPr>
        <p:spPr bwMode="auto">
          <a:xfrm>
            <a:off x="1869551" y="2426264"/>
            <a:ext cx="1438799" cy="556259"/>
          </a:xfrm>
          <a:custGeom>
            <a:avLst/>
            <a:gdLst>
              <a:gd name="T0" fmla="*/ 433 w 2239"/>
              <a:gd name="T1" fmla="*/ 869 h 870"/>
              <a:gd name="T2" fmla="*/ 433 w 2239"/>
              <a:gd name="T3" fmla="*/ 869 h 870"/>
              <a:gd name="T4" fmla="*/ 433 w 2239"/>
              <a:gd name="T5" fmla="*/ 666 h 870"/>
              <a:gd name="T6" fmla="*/ 534 w 2239"/>
              <a:gd name="T7" fmla="*/ 666 h 870"/>
              <a:gd name="T8" fmla="*/ 534 w 2239"/>
              <a:gd name="T9" fmla="*/ 869 h 870"/>
              <a:gd name="T10" fmla="*/ 1733 w 2239"/>
              <a:gd name="T11" fmla="*/ 869 h 870"/>
              <a:gd name="T12" fmla="*/ 1733 w 2239"/>
              <a:gd name="T13" fmla="*/ 666 h 870"/>
              <a:gd name="T14" fmla="*/ 1814 w 2239"/>
              <a:gd name="T15" fmla="*/ 666 h 870"/>
              <a:gd name="T16" fmla="*/ 1814 w 2239"/>
              <a:gd name="T17" fmla="*/ 869 h 870"/>
              <a:gd name="T18" fmla="*/ 2238 w 2239"/>
              <a:gd name="T19" fmla="*/ 869 h 870"/>
              <a:gd name="T20" fmla="*/ 2238 w 2239"/>
              <a:gd name="T21" fmla="*/ 293 h 870"/>
              <a:gd name="T22" fmla="*/ 2238 w 2239"/>
              <a:gd name="T23" fmla="*/ 284 h 870"/>
              <a:gd name="T24" fmla="*/ 1966 w 2239"/>
              <a:gd name="T25" fmla="*/ 0 h 870"/>
              <a:gd name="T26" fmla="*/ 270 w 2239"/>
              <a:gd name="T27" fmla="*/ 0 h 870"/>
              <a:gd name="T28" fmla="*/ 0 w 2239"/>
              <a:gd name="T29" fmla="*/ 284 h 870"/>
              <a:gd name="T30" fmla="*/ 0 w 2239"/>
              <a:gd name="T31" fmla="*/ 293 h 870"/>
              <a:gd name="T32" fmla="*/ 0 w 2239"/>
              <a:gd name="T33" fmla="*/ 869 h 870"/>
              <a:gd name="T34" fmla="*/ 433 w 2239"/>
              <a:gd name="T35" fmla="*/ 86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39" h="870">
                <a:moveTo>
                  <a:pt x="433" y="869"/>
                </a:moveTo>
                <a:lnTo>
                  <a:pt x="433" y="869"/>
                </a:lnTo>
                <a:cubicBezTo>
                  <a:pt x="433" y="666"/>
                  <a:pt x="433" y="666"/>
                  <a:pt x="433" y="666"/>
                </a:cubicBezTo>
                <a:cubicBezTo>
                  <a:pt x="534" y="666"/>
                  <a:pt x="534" y="666"/>
                  <a:pt x="534" y="666"/>
                </a:cubicBezTo>
                <a:cubicBezTo>
                  <a:pt x="534" y="869"/>
                  <a:pt x="534" y="869"/>
                  <a:pt x="534" y="869"/>
                </a:cubicBezTo>
                <a:cubicBezTo>
                  <a:pt x="1733" y="869"/>
                  <a:pt x="1733" y="869"/>
                  <a:pt x="1733" y="869"/>
                </a:cubicBezTo>
                <a:cubicBezTo>
                  <a:pt x="1733" y="666"/>
                  <a:pt x="1733" y="666"/>
                  <a:pt x="1733" y="666"/>
                </a:cubicBezTo>
                <a:cubicBezTo>
                  <a:pt x="1814" y="666"/>
                  <a:pt x="1814" y="666"/>
                  <a:pt x="1814" y="666"/>
                </a:cubicBezTo>
                <a:cubicBezTo>
                  <a:pt x="1814" y="869"/>
                  <a:pt x="1814" y="869"/>
                  <a:pt x="1814" y="869"/>
                </a:cubicBezTo>
                <a:cubicBezTo>
                  <a:pt x="2238" y="869"/>
                  <a:pt x="2238" y="869"/>
                  <a:pt x="2238" y="869"/>
                </a:cubicBezTo>
                <a:cubicBezTo>
                  <a:pt x="2238" y="293"/>
                  <a:pt x="2238" y="293"/>
                  <a:pt x="2238" y="293"/>
                </a:cubicBezTo>
                <a:lnTo>
                  <a:pt x="2238" y="284"/>
                </a:lnTo>
                <a:cubicBezTo>
                  <a:pt x="2238" y="132"/>
                  <a:pt x="2116" y="0"/>
                  <a:pt x="1966" y="0"/>
                </a:cubicBezTo>
                <a:cubicBezTo>
                  <a:pt x="270" y="0"/>
                  <a:pt x="270" y="0"/>
                  <a:pt x="270" y="0"/>
                </a:cubicBezTo>
                <a:cubicBezTo>
                  <a:pt x="130" y="0"/>
                  <a:pt x="9" y="132"/>
                  <a:pt x="0" y="284"/>
                </a:cubicBezTo>
                <a:lnTo>
                  <a:pt x="0" y="293"/>
                </a:lnTo>
                <a:cubicBezTo>
                  <a:pt x="0" y="869"/>
                  <a:pt x="0" y="869"/>
                  <a:pt x="0" y="869"/>
                </a:cubicBezTo>
                <a:cubicBezTo>
                  <a:pt x="433" y="869"/>
                  <a:pt x="433" y="869"/>
                  <a:pt x="433" y="869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34" name="Freeform 23"/>
          <p:cNvSpPr>
            <a:spLocks noChangeArrowheads="1"/>
          </p:cNvSpPr>
          <p:nvPr/>
        </p:nvSpPr>
        <p:spPr bwMode="auto">
          <a:xfrm>
            <a:off x="1869552" y="3042123"/>
            <a:ext cx="275273" cy="828712"/>
          </a:xfrm>
          <a:custGeom>
            <a:avLst/>
            <a:gdLst>
              <a:gd name="T0" fmla="*/ 433 w 434"/>
              <a:gd name="T1" fmla="*/ 1292 h 1293"/>
              <a:gd name="T2" fmla="*/ 433 w 434"/>
              <a:gd name="T3" fmla="*/ 0 h 1293"/>
              <a:gd name="T4" fmla="*/ 0 w 434"/>
              <a:gd name="T5" fmla="*/ 0 h 1293"/>
              <a:gd name="T6" fmla="*/ 0 w 434"/>
              <a:gd name="T7" fmla="*/ 1292 h 1293"/>
              <a:gd name="T8" fmla="*/ 433 w 434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93">
                <a:moveTo>
                  <a:pt x="433" y="1292"/>
                </a:moveTo>
                <a:lnTo>
                  <a:pt x="433" y="0"/>
                </a:lnTo>
                <a:lnTo>
                  <a:pt x="0" y="0"/>
                </a:lnTo>
                <a:lnTo>
                  <a:pt x="0" y="1292"/>
                </a:lnTo>
                <a:lnTo>
                  <a:pt x="433" y="1292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35" name="Freeform 26"/>
          <p:cNvSpPr>
            <a:spLocks noChangeArrowheads="1"/>
          </p:cNvSpPr>
          <p:nvPr/>
        </p:nvSpPr>
        <p:spPr bwMode="auto">
          <a:xfrm>
            <a:off x="2200637" y="3075913"/>
            <a:ext cx="769062" cy="828712"/>
          </a:xfrm>
          <a:custGeom>
            <a:avLst/>
            <a:gdLst>
              <a:gd name="T0" fmla="*/ 1199 w 1200"/>
              <a:gd name="T1" fmla="*/ 1292 h 1293"/>
              <a:gd name="T2" fmla="*/ 1199 w 1200"/>
              <a:gd name="T3" fmla="*/ 0 h 1293"/>
              <a:gd name="T4" fmla="*/ 0 w 1200"/>
              <a:gd name="T5" fmla="*/ 0 h 1293"/>
              <a:gd name="T6" fmla="*/ 0 w 1200"/>
              <a:gd name="T7" fmla="*/ 1292 h 1293"/>
              <a:gd name="T8" fmla="*/ 1199 w 1200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" h="1293">
                <a:moveTo>
                  <a:pt x="1199" y="1292"/>
                </a:moveTo>
                <a:lnTo>
                  <a:pt x="1199" y="0"/>
                </a:lnTo>
                <a:lnTo>
                  <a:pt x="0" y="0"/>
                </a:lnTo>
                <a:lnTo>
                  <a:pt x="0" y="1292"/>
                </a:lnTo>
                <a:lnTo>
                  <a:pt x="1199" y="1292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37" name="Freeform 34"/>
          <p:cNvSpPr>
            <a:spLocks noChangeArrowheads="1"/>
          </p:cNvSpPr>
          <p:nvPr/>
        </p:nvSpPr>
        <p:spPr bwMode="auto">
          <a:xfrm>
            <a:off x="3038751" y="3042123"/>
            <a:ext cx="269599" cy="828712"/>
          </a:xfrm>
          <a:custGeom>
            <a:avLst/>
            <a:gdLst>
              <a:gd name="T0" fmla="*/ 424 w 425"/>
              <a:gd name="T1" fmla="*/ 0 h 1293"/>
              <a:gd name="T2" fmla="*/ 0 w 425"/>
              <a:gd name="T3" fmla="*/ 0 h 1293"/>
              <a:gd name="T4" fmla="*/ 0 w 425"/>
              <a:gd name="T5" fmla="*/ 1292 h 1293"/>
              <a:gd name="T6" fmla="*/ 424 w 425"/>
              <a:gd name="T7" fmla="*/ 1292 h 1293"/>
              <a:gd name="T8" fmla="*/ 424 w 42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1293">
                <a:moveTo>
                  <a:pt x="424" y="0"/>
                </a:moveTo>
                <a:lnTo>
                  <a:pt x="0" y="0"/>
                </a:lnTo>
                <a:lnTo>
                  <a:pt x="0" y="1292"/>
                </a:lnTo>
                <a:lnTo>
                  <a:pt x="424" y="1292"/>
                </a:lnTo>
                <a:lnTo>
                  <a:pt x="424" y="0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38" name="Freeform 24"/>
          <p:cNvSpPr>
            <a:spLocks noChangeArrowheads="1"/>
          </p:cNvSpPr>
          <p:nvPr/>
        </p:nvSpPr>
        <p:spPr bwMode="auto">
          <a:xfrm>
            <a:off x="1869551" y="3938948"/>
            <a:ext cx="269599" cy="173121"/>
          </a:xfrm>
          <a:custGeom>
            <a:avLst/>
            <a:gdLst>
              <a:gd name="T0" fmla="*/ 0 w 423"/>
              <a:gd name="T1" fmla="*/ 0 h 274"/>
              <a:gd name="T2" fmla="*/ 0 w 423"/>
              <a:gd name="T3" fmla="*/ 0 h 274"/>
              <a:gd name="T4" fmla="*/ 210 w 423"/>
              <a:gd name="T5" fmla="*/ 273 h 274"/>
              <a:gd name="T6" fmla="*/ 422 w 423"/>
              <a:gd name="T7" fmla="*/ 0 h 274"/>
              <a:gd name="T8" fmla="*/ 0 w 423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" h="274">
                <a:moveTo>
                  <a:pt x="0" y="0"/>
                </a:moveTo>
                <a:lnTo>
                  <a:pt x="0" y="0"/>
                </a:lnTo>
                <a:cubicBezTo>
                  <a:pt x="20" y="181"/>
                  <a:pt x="110" y="273"/>
                  <a:pt x="210" y="273"/>
                </a:cubicBezTo>
                <a:cubicBezTo>
                  <a:pt x="322" y="273"/>
                  <a:pt x="413" y="181"/>
                  <a:pt x="422" y="0"/>
                </a:cubicBezTo>
                <a:lnTo>
                  <a:pt x="0" y="0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39" name="Freeform 35"/>
          <p:cNvSpPr>
            <a:spLocks noChangeArrowheads="1"/>
          </p:cNvSpPr>
          <p:nvPr/>
        </p:nvSpPr>
        <p:spPr bwMode="auto">
          <a:xfrm>
            <a:off x="3038751" y="3938948"/>
            <a:ext cx="269599" cy="173121"/>
          </a:xfrm>
          <a:custGeom>
            <a:avLst/>
            <a:gdLst>
              <a:gd name="T0" fmla="*/ 424 w 425"/>
              <a:gd name="T1" fmla="*/ 0 h 274"/>
              <a:gd name="T2" fmla="*/ 424 w 425"/>
              <a:gd name="T3" fmla="*/ 0 h 274"/>
              <a:gd name="T4" fmla="*/ 0 w 425"/>
              <a:gd name="T5" fmla="*/ 0 h 274"/>
              <a:gd name="T6" fmla="*/ 212 w 425"/>
              <a:gd name="T7" fmla="*/ 273 h 274"/>
              <a:gd name="T8" fmla="*/ 424 w 425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274">
                <a:moveTo>
                  <a:pt x="424" y="0"/>
                </a:moveTo>
                <a:lnTo>
                  <a:pt x="424" y="0"/>
                </a:lnTo>
                <a:cubicBezTo>
                  <a:pt x="0" y="0"/>
                  <a:pt x="0" y="0"/>
                  <a:pt x="0" y="0"/>
                </a:cubicBezTo>
                <a:cubicBezTo>
                  <a:pt x="20" y="181"/>
                  <a:pt x="101" y="273"/>
                  <a:pt x="212" y="273"/>
                </a:cubicBezTo>
                <a:cubicBezTo>
                  <a:pt x="322" y="273"/>
                  <a:pt x="413" y="181"/>
                  <a:pt x="424" y="0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40" name="Freeform 27"/>
          <p:cNvSpPr>
            <a:spLocks noChangeArrowheads="1"/>
          </p:cNvSpPr>
          <p:nvPr/>
        </p:nvSpPr>
        <p:spPr bwMode="auto">
          <a:xfrm>
            <a:off x="2220028" y="3945932"/>
            <a:ext cx="769062" cy="1081298"/>
          </a:xfrm>
          <a:custGeom>
            <a:avLst/>
            <a:gdLst>
              <a:gd name="T0" fmla="*/ 0 w 1200"/>
              <a:gd name="T1" fmla="*/ 1684 h 1685"/>
              <a:gd name="T2" fmla="*/ 0 w 1200"/>
              <a:gd name="T3" fmla="*/ 1684 h 1685"/>
              <a:gd name="T4" fmla="*/ 514 w 1200"/>
              <a:gd name="T5" fmla="*/ 1684 h 1685"/>
              <a:gd name="T6" fmla="*/ 514 w 1200"/>
              <a:gd name="T7" fmla="*/ 445 h 1685"/>
              <a:gd name="T8" fmla="*/ 686 w 1200"/>
              <a:gd name="T9" fmla="*/ 445 h 1685"/>
              <a:gd name="T10" fmla="*/ 686 w 1200"/>
              <a:gd name="T11" fmla="*/ 1684 h 1685"/>
              <a:gd name="T12" fmla="*/ 1199 w 1200"/>
              <a:gd name="T13" fmla="*/ 1684 h 1685"/>
              <a:gd name="T14" fmla="*/ 1199 w 1200"/>
              <a:gd name="T15" fmla="*/ 81 h 1685"/>
              <a:gd name="T16" fmla="*/ 1199 w 1200"/>
              <a:gd name="T17" fmla="*/ 81 h 1685"/>
              <a:gd name="T18" fmla="*/ 1199 w 1200"/>
              <a:gd name="T19" fmla="*/ 72 h 1685"/>
              <a:gd name="T20" fmla="*/ 1199 w 1200"/>
              <a:gd name="T21" fmla="*/ 0 h 1685"/>
              <a:gd name="T22" fmla="*/ 0 w 1200"/>
              <a:gd name="T23" fmla="*/ 0 h 1685"/>
              <a:gd name="T24" fmla="*/ 0 w 1200"/>
              <a:gd name="T25" fmla="*/ 72 h 1685"/>
              <a:gd name="T26" fmla="*/ 0 w 1200"/>
              <a:gd name="T27" fmla="*/ 81 h 1685"/>
              <a:gd name="T28" fmla="*/ 0 w 1200"/>
              <a:gd name="T29" fmla="*/ 81 h 1685"/>
              <a:gd name="T30" fmla="*/ 0 w 1200"/>
              <a:gd name="T31" fmla="*/ 1684 h 1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00" h="1685">
                <a:moveTo>
                  <a:pt x="0" y="1684"/>
                </a:moveTo>
                <a:lnTo>
                  <a:pt x="0" y="1684"/>
                </a:lnTo>
                <a:cubicBezTo>
                  <a:pt x="514" y="1684"/>
                  <a:pt x="514" y="1684"/>
                  <a:pt x="514" y="1684"/>
                </a:cubicBezTo>
                <a:cubicBezTo>
                  <a:pt x="514" y="445"/>
                  <a:pt x="514" y="445"/>
                  <a:pt x="514" y="445"/>
                </a:cubicBezTo>
                <a:cubicBezTo>
                  <a:pt x="686" y="445"/>
                  <a:pt x="686" y="445"/>
                  <a:pt x="686" y="445"/>
                </a:cubicBezTo>
                <a:cubicBezTo>
                  <a:pt x="686" y="1684"/>
                  <a:pt x="686" y="1684"/>
                  <a:pt x="686" y="1684"/>
                </a:cubicBezTo>
                <a:cubicBezTo>
                  <a:pt x="1199" y="1684"/>
                  <a:pt x="1199" y="1684"/>
                  <a:pt x="1199" y="1684"/>
                </a:cubicBezTo>
                <a:cubicBezTo>
                  <a:pt x="1199" y="81"/>
                  <a:pt x="1199" y="81"/>
                  <a:pt x="1199" y="81"/>
                </a:cubicBezTo>
                <a:lnTo>
                  <a:pt x="1199" y="81"/>
                </a:lnTo>
                <a:lnTo>
                  <a:pt x="1199" y="72"/>
                </a:lnTo>
                <a:cubicBezTo>
                  <a:pt x="1199" y="0"/>
                  <a:pt x="1199" y="0"/>
                  <a:pt x="11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2"/>
                  <a:pt x="0" y="72"/>
                  <a:pt x="0" y="72"/>
                </a:cubicBezTo>
                <a:lnTo>
                  <a:pt x="0" y="81"/>
                </a:lnTo>
                <a:lnTo>
                  <a:pt x="0" y="81"/>
                </a:lnTo>
                <a:cubicBezTo>
                  <a:pt x="0" y="1684"/>
                  <a:pt x="0" y="1684"/>
                  <a:pt x="0" y="1684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41" name="Freeform 29"/>
          <p:cNvSpPr>
            <a:spLocks noChangeArrowheads="1"/>
          </p:cNvSpPr>
          <p:nvPr/>
        </p:nvSpPr>
        <p:spPr bwMode="auto">
          <a:xfrm>
            <a:off x="2215771" y="5085520"/>
            <a:ext cx="329193" cy="621533"/>
          </a:xfrm>
          <a:custGeom>
            <a:avLst/>
            <a:gdLst>
              <a:gd name="T0" fmla="*/ 0 w 515"/>
              <a:gd name="T1" fmla="*/ 0 h 968"/>
              <a:gd name="T2" fmla="*/ 0 w 515"/>
              <a:gd name="T3" fmla="*/ 0 h 968"/>
              <a:gd name="T4" fmla="*/ 0 w 515"/>
              <a:gd name="T5" fmla="*/ 735 h 968"/>
              <a:gd name="T6" fmla="*/ 252 w 515"/>
              <a:gd name="T7" fmla="*/ 967 h 968"/>
              <a:gd name="T8" fmla="*/ 514 w 515"/>
              <a:gd name="T9" fmla="*/ 735 h 968"/>
              <a:gd name="T10" fmla="*/ 514 w 515"/>
              <a:gd name="T11" fmla="*/ 0 h 968"/>
              <a:gd name="T12" fmla="*/ 0 w 515"/>
              <a:gd name="T13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5" h="968">
                <a:moveTo>
                  <a:pt x="0" y="0"/>
                </a:moveTo>
                <a:lnTo>
                  <a:pt x="0" y="0"/>
                </a:lnTo>
                <a:cubicBezTo>
                  <a:pt x="0" y="735"/>
                  <a:pt x="0" y="735"/>
                  <a:pt x="0" y="735"/>
                </a:cubicBezTo>
                <a:cubicBezTo>
                  <a:pt x="0" y="867"/>
                  <a:pt x="110" y="967"/>
                  <a:pt x="252" y="967"/>
                </a:cubicBezTo>
                <a:cubicBezTo>
                  <a:pt x="393" y="967"/>
                  <a:pt x="514" y="867"/>
                  <a:pt x="514" y="735"/>
                </a:cubicBezTo>
                <a:cubicBezTo>
                  <a:pt x="514" y="0"/>
                  <a:pt x="514" y="0"/>
                  <a:pt x="514" y="0"/>
                </a:cubicBezTo>
                <a:lnTo>
                  <a:pt x="0" y="0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42" name="Freeform 39"/>
          <p:cNvSpPr>
            <a:spLocks noChangeArrowheads="1"/>
          </p:cNvSpPr>
          <p:nvPr/>
        </p:nvSpPr>
        <p:spPr bwMode="auto">
          <a:xfrm>
            <a:off x="2655641" y="5085520"/>
            <a:ext cx="329193" cy="621533"/>
          </a:xfrm>
          <a:custGeom>
            <a:avLst/>
            <a:gdLst>
              <a:gd name="T0" fmla="*/ 513 w 514"/>
              <a:gd name="T1" fmla="*/ 0 h 968"/>
              <a:gd name="T2" fmla="*/ 513 w 514"/>
              <a:gd name="T3" fmla="*/ 0 h 968"/>
              <a:gd name="T4" fmla="*/ 0 w 514"/>
              <a:gd name="T5" fmla="*/ 0 h 968"/>
              <a:gd name="T6" fmla="*/ 0 w 514"/>
              <a:gd name="T7" fmla="*/ 735 h 968"/>
              <a:gd name="T8" fmla="*/ 252 w 514"/>
              <a:gd name="T9" fmla="*/ 967 h 968"/>
              <a:gd name="T10" fmla="*/ 513 w 514"/>
              <a:gd name="T11" fmla="*/ 735 h 968"/>
              <a:gd name="T12" fmla="*/ 513 w 514"/>
              <a:gd name="T13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968">
                <a:moveTo>
                  <a:pt x="513" y="0"/>
                </a:moveTo>
                <a:lnTo>
                  <a:pt x="513" y="0"/>
                </a:lnTo>
                <a:cubicBezTo>
                  <a:pt x="0" y="0"/>
                  <a:pt x="0" y="0"/>
                  <a:pt x="0" y="0"/>
                </a:cubicBezTo>
                <a:cubicBezTo>
                  <a:pt x="0" y="735"/>
                  <a:pt x="0" y="735"/>
                  <a:pt x="0" y="735"/>
                </a:cubicBezTo>
                <a:cubicBezTo>
                  <a:pt x="0" y="867"/>
                  <a:pt x="109" y="967"/>
                  <a:pt x="252" y="967"/>
                </a:cubicBezTo>
                <a:cubicBezTo>
                  <a:pt x="393" y="967"/>
                  <a:pt x="513" y="867"/>
                  <a:pt x="513" y="735"/>
                </a:cubicBezTo>
                <a:cubicBezTo>
                  <a:pt x="513" y="0"/>
                  <a:pt x="513" y="0"/>
                  <a:pt x="513" y="0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r="12898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-8257"/>
            <a:ext cx="12192000" cy="6858002"/>
          </a:xfrm>
          <a:prstGeom prst="rect">
            <a:avLst/>
          </a:prstGeom>
          <a:solidFill>
            <a:srgbClr val="B92917">
              <a:alpha val="8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îṡlïḓe"/>
          <p:cNvGrpSpPr/>
          <p:nvPr/>
        </p:nvGrpSpPr>
        <p:grpSpPr>
          <a:xfrm>
            <a:off x="3489250" y="819152"/>
            <a:ext cx="5213499" cy="5219696"/>
            <a:chOff x="1735137" y="2095500"/>
            <a:chExt cx="2667000" cy="2670174"/>
          </a:xfrm>
          <a:solidFill>
            <a:schemeClr val="bg1">
              <a:alpha val="7000"/>
            </a:schemeClr>
          </a:solidFill>
        </p:grpSpPr>
        <p:sp>
          <p:nvSpPr>
            <p:cNvPr id="39" name="ïSľïdé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1iḋe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ḻïḋé"/>
            <p:cNvSpPr/>
            <p:nvPr/>
          </p:nvSpPr>
          <p:spPr bwMode="auto">
            <a:xfrm>
              <a:off x="2540000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śļîdè"/>
            <p:cNvSpPr/>
            <p:nvPr/>
          </p:nvSpPr>
          <p:spPr bwMode="auto">
            <a:xfrm>
              <a:off x="2608262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ľîḍé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ľiḑe"/>
            <p:cNvSpPr/>
            <p:nvPr/>
          </p:nvSpPr>
          <p:spPr bwMode="auto">
            <a:xfrm>
              <a:off x="3508375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ṣliḋé"/>
            <p:cNvSpPr/>
            <p:nvPr/>
          </p:nvSpPr>
          <p:spPr bwMode="auto">
            <a:xfrm>
              <a:off x="3967162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ṧ1ïďê"/>
            <p:cNvSpPr/>
            <p:nvPr/>
          </p:nvSpPr>
          <p:spPr bwMode="auto">
            <a:xfrm>
              <a:off x="3890962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ṣḷíďe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ṡ1iḓè"/>
            <p:cNvSpPr/>
            <p:nvPr/>
          </p:nvSpPr>
          <p:spPr bwMode="auto">
            <a:xfrm>
              <a:off x="2625725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šļîḍé"/>
            <p:cNvSpPr/>
            <p:nvPr/>
          </p:nvSpPr>
          <p:spPr bwMode="auto">
            <a:xfrm>
              <a:off x="1735137" y="2095500"/>
              <a:ext cx="2667000" cy="2670174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ṧ1ïḍ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ṣ1ïďè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ṡḷîḑê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3642995" y="3013710"/>
            <a:ext cx="4906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项目分工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281673" y="2317746"/>
            <a:ext cx="16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en-US" altLang="zh-CN" sz="3600" dirty="0" smtClean="0">
                <a:solidFill>
                  <a:schemeClr val="bg1">
                    <a:alpha val="7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600" dirty="0">
              <a:solidFill>
                <a:schemeClr val="bg1">
                  <a:alpha val="7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07204" y="4500211"/>
            <a:ext cx="377593" cy="85726"/>
            <a:chOff x="5923969" y="4500211"/>
            <a:chExt cx="377593" cy="85726"/>
          </a:xfrm>
        </p:grpSpPr>
        <p:sp>
          <p:nvSpPr>
            <p:cNvPr id="3" name="椭圆 2"/>
            <p:cNvSpPr/>
            <p:nvPr/>
          </p:nvSpPr>
          <p:spPr>
            <a:xfrm>
              <a:off x="6069903" y="4500211"/>
              <a:ext cx="85726" cy="85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923969" y="4500211"/>
              <a:ext cx="85726" cy="8572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6215836" y="4500211"/>
              <a:ext cx="85726" cy="8572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550" y="239939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分工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sp>
        <p:nvSpPr>
          <p:cNvPr id="8" name="Oval 47"/>
          <p:cNvSpPr/>
          <p:nvPr/>
        </p:nvSpPr>
        <p:spPr>
          <a:xfrm>
            <a:off x="3574323" y="4301500"/>
            <a:ext cx="957781" cy="957781"/>
          </a:xfrm>
          <a:prstGeom prst="ellipse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0" name="Oval 48"/>
          <p:cNvSpPr/>
          <p:nvPr/>
        </p:nvSpPr>
        <p:spPr>
          <a:xfrm>
            <a:off x="7800531" y="4301500"/>
            <a:ext cx="957781" cy="957781"/>
          </a:xfrm>
          <a:prstGeom prst="ellipse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11" name="Oval 10"/>
          <p:cNvSpPr/>
          <p:nvPr/>
        </p:nvSpPr>
        <p:spPr>
          <a:xfrm>
            <a:off x="1451383" y="2027964"/>
            <a:ext cx="957781" cy="95778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endParaRPr lang="en-US" altLang="zh-CN">
              <a:solidFill>
                <a:srgbClr val="FFFF00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altLang="zh-CN" sz="4000">
                <a:solidFill>
                  <a:srgbClr val="FFFF00"/>
                </a:solidFill>
                <a:sym typeface="+mn-ea"/>
              </a:rPr>
              <a:t>c</a:t>
            </a:r>
          </a:p>
        </p:txBody>
      </p:sp>
      <p:sp>
        <p:nvSpPr>
          <p:cNvPr id="12" name="Oval 45"/>
          <p:cNvSpPr/>
          <p:nvPr/>
        </p:nvSpPr>
        <p:spPr>
          <a:xfrm>
            <a:off x="5687115" y="2027964"/>
            <a:ext cx="957781" cy="95778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46"/>
          <p:cNvSpPr/>
          <p:nvPr/>
        </p:nvSpPr>
        <p:spPr>
          <a:xfrm>
            <a:off x="9944056" y="2027965"/>
            <a:ext cx="957781" cy="96168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90000"/>
              </a:lnSpc>
            </a:pPr>
            <a:r>
              <a:rPr lang="en-US" altLang="zh-CN" sz="3600" dirty="0">
                <a:solidFill>
                  <a:srgbClr val="FFFF00"/>
                </a:solidFill>
                <a:sym typeface="+mn-ea"/>
              </a:rPr>
              <a:t>w</a:t>
            </a:r>
            <a:endParaRPr lang="en-US" altLang="zh-CN" sz="3600" dirty="0">
              <a:solidFill>
                <a:srgbClr val="FFFF00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zh-CN" sz="3600" dirty="0">
              <a:solidFill>
                <a:srgbClr val="FFFF00"/>
              </a:solidFill>
            </a:endParaRPr>
          </a:p>
        </p:txBody>
      </p:sp>
      <p:sp>
        <p:nvSpPr>
          <p:cNvPr id="14" name="Arrow: Chevron 4"/>
          <p:cNvSpPr/>
          <p:nvPr/>
        </p:nvSpPr>
        <p:spPr>
          <a:xfrm>
            <a:off x="816442" y="3450421"/>
            <a:ext cx="2227668" cy="333312"/>
          </a:xfrm>
          <a:prstGeom prst="chevron">
            <a:avLst>
              <a:gd name="adj" fmla="val 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299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黄</a:t>
            </a:r>
          </a:p>
        </p:txBody>
      </p:sp>
      <p:sp>
        <p:nvSpPr>
          <p:cNvPr id="16" name="Arrow: Chevron 13"/>
          <p:cNvSpPr/>
          <p:nvPr/>
        </p:nvSpPr>
        <p:spPr>
          <a:xfrm>
            <a:off x="2940516" y="3450422"/>
            <a:ext cx="2227668" cy="333312"/>
          </a:xfrm>
          <a:prstGeom prst="chevron">
            <a:avLst>
              <a:gd name="adj" fmla="val 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299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金</a:t>
            </a:r>
          </a:p>
        </p:txBody>
      </p:sp>
      <p:sp>
        <p:nvSpPr>
          <p:cNvPr id="18" name="Arrow: Chevron 16"/>
          <p:cNvSpPr/>
          <p:nvPr/>
        </p:nvSpPr>
        <p:spPr>
          <a:xfrm>
            <a:off x="5058249" y="3450421"/>
            <a:ext cx="2227668" cy="333312"/>
          </a:xfrm>
          <a:prstGeom prst="chevron">
            <a:avLst>
              <a:gd name="adj" fmla="val 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299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矿</a:t>
            </a:r>
          </a:p>
        </p:txBody>
      </p:sp>
      <p:sp>
        <p:nvSpPr>
          <p:cNvPr id="20" name="Arrow: Chevron 19"/>
          <p:cNvSpPr/>
          <p:nvPr/>
        </p:nvSpPr>
        <p:spPr>
          <a:xfrm>
            <a:off x="7182322" y="3450422"/>
            <a:ext cx="2227668" cy="333312"/>
          </a:xfrm>
          <a:prstGeom prst="chevron">
            <a:avLst>
              <a:gd name="adj" fmla="val 0"/>
            </a:avLst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299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工</a:t>
            </a:r>
          </a:p>
        </p:txBody>
      </p:sp>
      <p:sp>
        <p:nvSpPr>
          <p:cNvPr id="22" name="Arrow: Chevron 22"/>
          <p:cNvSpPr/>
          <p:nvPr/>
        </p:nvSpPr>
        <p:spPr>
          <a:xfrm>
            <a:off x="9309115" y="3450422"/>
            <a:ext cx="2227668" cy="333312"/>
          </a:xfrm>
          <a:prstGeom prst="chevron">
            <a:avLst>
              <a:gd name="adj" fmla="val 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299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en-US" altLang="zh-CN" sz="1600" spc="299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780546" y="4116245"/>
            <a:ext cx="2290553" cy="712497"/>
            <a:chOff x="4998983" y="3652490"/>
            <a:chExt cx="2290553" cy="712497"/>
          </a:xfrm>
        </p:grpSpPr>
        <p:sp>
          <p:nvSpPr>
            <p:cNvPr id="32" name="文本框 31"/>
            <p:cNvSpPr txBox="1"/>
            <p:nvPr/>
          </p:nvSpPr>
          <p:spPr>
            <a:xfrm>
              <a:off x="5464651" y="3652490"/>
              <a:ext cx="135921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游戏观感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4998983" y="4043042"/>
              <a:ext cx="2290553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测试游戏.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20728" y="4016529"/>
            <a:ext cx="2290553" cy="1043353"/>
            <a:chOff x="4998983" y="3552774"/>
            <a:chExt cx="2290553" cy="1043353"/>
          </a:xfrm>
        </p:grpSpPr>
        <p:sp>
          <p:nvSpPr>
            <p:cNvPr id="35" name="文本框 34"/>
            <p:cNvSpPr txBox="1"/>
            <p:nvPr/>
          </p:nvSpPr>
          <p:spPr>
            <a:xfrm>
              <a:off x="5473030" y="3552774"/>
              <a:ext cx="135921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合作完成类图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998983" y="4043042"/>
              <a:ext cx="2290553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共同完成了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UML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图，确定项目大纲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277669" y="4009717"/>
            <a:ext cx="2290553" cy="819025"/>
            <a:chOff x="4998983" y="3545962"/>
            <a:chExt cx="2290553" cy="819025"/>
          </a:xfrm>
        </p:grpSpPr>
        <p:sp>
          <p:nvSpPr>
            <p:cNvPr id="38" name="文本框 37"/>
            <p:cNvSpPr txBox="1"/>
            <p:nvPr/>
          </p:nvSpPr>
          <p:spPr>
            <a:xfrm>
              <a:off x="5464651" y="3545962"/>
              <a:ext cx="135921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寻找游戏素材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4998983" y="4043042"/>
              <a:ext cx="2290553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寻找游戏需要的所有图片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134144" y="1908177"/>
            <a:ext cx="2290553" cy="943637"/>
            <a:chOff x="4998983" y="3652490"/>
            <a:chExt cx="2290553" cy="943637"/>
          </a:xfrm>
        </p:grpSpPr>
        <p:sp>
          <p:nvSpPr>
            <p:cNvPr id="41" name="文本框 40"/>
            <p:cNvSpPr txBox="1"/>
            <p:nvPr/>
          </p:nvSpPr>
          <p:spPr>
            <a:xfrm>
              <a:off x="5464651" y="3652490"/>
              <a:ext cx="135921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游戏画面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998983" y="4043042"/>
              <a:ext cx="2290553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让素材以及代码呈现为游戏画面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841105" y="1908177"/>
            <a:ext cx="2290553" cy="943637"/>
            <a:chOff x="4998983" y="3652490"/>
            <a:chExt cx="2290553" cy="943637"/>
          </a:xfrm>
        </p:grpSpPr>
        <p:sp>
          <p:nvSpPr>
            <p:cNvPr id="44" name="文本框 43"/>
            <p:cNvSpPr txBox="1"/>
            <p:nvPr/>
          </p:nvSpPr>
          <p:spPr>
            <a:xfrm>
              <a:off x="5464651" y="3652490"/>
              <a:ext cx="135921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代码编写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4998983" y="4043042"/>
              <a:ext cx="2290553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各功能类代码编写，后期代码修改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030595" y="2246630"/>
            <a:ext cx="29210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360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550" y="23993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代码编写</a:t>
            </a:r>
          </a:p>
        </p:txBody>
      </p:sp>
      <p:sp>
        <p:nvSpPr>
          <p:cNvPr id="7" name="矩形 6"/>
          <p:cNvSpPr/>
          <p:nvPr/>
        </p:nvSpPr>
        <p:spPr>
          <a:xfrm>
            <a:off x="467550" y="643548"/>
            <a:ext cx="28408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Research results and applications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sp>
        <p:nvSpPr>
          <p:cNvPr id="25" name="Freeform 20"/>
          <p:cNvSpPr/>
          <p:nvPr/>
        </p:nvSpPr>
        <p:spPr bwMode="auto">
          <a:xfrm>
            <a:off x="1148765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B9291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6" name="Freeform 21"/>
          <p:cNvSpPr/>
          <p:nvPr/>
        </p:nvSpPr>
        <p:spPr bwMode="auto">
          <a:xfrm>
            <a:off x="1666537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B9291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7" name="Freeform 22"/>
          <p:cNvSpPr/>
          <p:nvPr/>
        </p:nvSpPr>
        <p:spPr bwMode="auto">
          <a:xfrm>
            <a:off x="2184309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B9291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8" name="Freeform 23"/>
          <p:cNvSpPr/>
          <p:nvPr/>
        </p:nvSpPr>
        <p:spPr bwMode="auto">
          <a:xfrm>
            <a:off x="2702081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B9291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9" name="Freeform 24"/>
          <p:cNvSpPr/>
          <p:nvPr/>
        </p:nvSpPr>
        <p:spPr bwMode="auto">
          <a:xfrm>
            <a:off x="3219853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0" name="Freeform 25"/>
          <p:cNvSpPr/>
          <p:nvPr/>
        </p:nvSpPr>
        <p:spPr bwMode="auto">
          <a:xfrm>
            <a:off x="3737625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1" name="Freeform 26"/>
          <p:cNvSpPr/>
          <p:nvPr/>
        </p:nvSpPr>
        <p:spPr bwMode="auto">
          <a:xfrm>
            <a:off x="4255397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2" name="Freeform 27"/>
          <p:cNvSpPr/>
          <p:nvPr/>
        </p:nvSpPr>
        <p:spPr bwMode="auto">
          <a:xfrm>
            <a:off x="4773169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3" name="Freeform 28"/>
          <p:cNvSpPr/>
          <p:nvPr/>
        </p:nvSpPr>
        <p:spPr bwMode="auto">
          <a:xfrm>
            <a:off x="5290941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4" name="Freeform 29"/>
          <p:cNvSpPr/>
          <p:nvPr/>
        </p:nvSpPr>
        <p:spPr bwMode="auto">
          <a:xfrm>
            <a:off x="5808713" y="192253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5" name="Freeform 30"/>
          <p:cNvSpPr/>
          <p:nvPr/>
        </p:nvSpPr>
        <p:spPr bwMode="auto">
          <a:xfrm>
            <a:off x="1148765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6" name="Freeform 31"/>
          <p:cNvSpPr/>
          <p:nvPr/>
        </p:nvSpPr>
        <p:spPr bwMode="auto">
          <a:xfrm>
            <a:off x="1666537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7" name="Freeform 32"/>
          <p:cNvSpPr/>
          <p:nvPr/>
        </p:nvSpPr>
        <p:spPr bwMode="auto">
          <a:xfrm>
            <a:off x="2184309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8" name="Freeform 33"/>
          <p:cNvSpPr/>
          <p:nvPr/>
        </p:nvSpPr>
        <p:spPr bwMode="auto">
          <a:xfrm>
            <a:off x="2702081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9" name="Freeform 34"/>
          <p:cNvSpPr/>
          <p:nvPr/>
        </p:nvSpPr>
        <p:spPr bwMode="auto">
          <a:xfrm>
            <a:off x="3219853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40" name="Freeform 35"/>
          <p:cNvSpPr/>
          <p:nvPr/>
        </p:nvSpPr>
        <p:spPr bwMode="auto">
          <a:xfrm>
            <a:off x="3737625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41" name="Freeform 36"/>
          <p:cNvSpPr/>
          <p:nvPr/>
        </p:nvSpPr>
        <p:spPr bwMode="auto">
          <a:xfrm>
            <a:off x="4255397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42" name="Freeform 37"/>
          <p:cNvSpPr/>
          <p:nvPr/>
        </p:nvSpPr>
        <p:spPr bwMode="auto">
          <a:xfrm>
            <a:off x="4773169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43" name="Freeform 38"/>
          <p:cNvSpPr/>
          <p:nvPr/>
        </p:nvSpPr>
        <p:spPr bwMode="auto">
          <a:xfrm>
            <a:off x="5290941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44" name="Freeform 39"/>
          <p:cNvSpPr/>
          <p:nvPr/>
        </p:nvSpPr>
        <p:spPr bwMode="auto">
          <a:xfrm>
            <a:off x="5808713" y="3568455"/>
            <a:ext cx="434616" cy="1113853"/>
          </a:xfrm>
          <a:custGeom>
            <a:avLst/>
            <a:gdLst>
              <a:gd name="connsiteX0" fmla="*/ 288925 w 581025"/>
              <a:gd name="connsiteY0" fmla="*/ 271463 h 1489076"/>
              <a:gd name="connsiteX1" fmla="*/ 347663 w 581025"/>
              <a:gd name="connsiteY1" fmla="*/ 274638 h 1489076"/>
              <a:gd name="connsiteX2" fmla="*/ 400050 w 581025"/>
              <a:gd name="connsiteY2" fmla="*/ 284163 h 1489076"/>
              <a:gd name="connsiteX3" fmla="*/ 442913 w 581025"/>
              <a:gd name="connsiteY3" fmla="*/ 296863 h 1489076"/>
              <a:gd name="connsiteX4" fmla="*/ 481013 w 581025"/>
              <a:gd name="connsiteY4" fmla="*/ 317501 h 1489076"/>
              <a:gd name="connsiteX5" fmla="*/ 511175 w 581025"/>
              <a:gd name="connsiteY5" fmla="*/ 341313 h 1489076"/>
              <a:gd name="connsiteX6" fmla="*/ 536575 w 581025"/>
              <a:gd name="connsiteY6" fmla="*/ 368301 h 1489076"/>
              <a:gd name="connsiteX7" fmla="*/ 557213 w 581025"/>
              <a:gd name="connsiteY7" fmla="*/ 398463 h 1489076"/>
              <a:gd name="connsiteX8" fmla="*/ 569913 w 581025"/>
              <a:gd name="connsiteY8" fmla="*/ 431801 h 1489076"/>
              <a:gd name="connsiteX9" fmla="*/ 576263 w 581025"/>
              <a:gd name="connsiteY9" fmla="*/ 466726 h 1489076"/>
              <a:gd name="connsiteX10" fmla="*/ 581025 w 581025"/>
              <a:gd name="connsiteY10" fmla="*/ 506413 h 1489076"/>
              <a:gd name="connsiteX11" fmla="*/ 581025 w 581025"/>
              <a:gd name="connsiteY11" fmla="*/ 808038 h 1489076"/>
              <a:gd name="connsiteX12" fmla="*/ 576263 w 581025"/>
              <a:gd name="connsiteY12" fmla="*/ 830263 h 1489076"/>
              <a:gd name="connsiteX13" fmla="*/ 563563 w 581025"/>
              <a:gd name="connsiteY13" fmla="*/ 849313 h 1489076"/>
              <a:gd name="connsiteX14" fmla="*/ 544513 w 581025"/>
              <a:gd name="connsiteY14" fmla="*/ 862013 h 1489076"/>
              <a:gd name="connsiteX15" fmla="*/ 522288 w 581025"/>
              <a:gd name="connsiteY15" fmla="*/ 866776 h 1489076"/>
              <a:gd name="connsiteX16" fmla="*/ 501650 w 581025"/>
              <a:gd name="connsiteY16" fmla="*/ 862013 h 1489076"/>
              <a:gd name="connsiteX17" fmla="*/ 482600 w 581025"/>
              <a:gd name="connsiteY17" fmla="*/ 849313 h 1489076"/>
              <a:gd name="connsiteX18" fmla="*/ 469900 w 581025"/>
              <a:gd name="connsiteY18" fmla="*/ 830263 h 1489076"/>
              <a:gd name="connsiteX19" fmla="*/ 466725 w 581025"/>
              <a:gd name="connsiteY19" fmla="*/ 808038 h 1489076"/>
              <a:gd name="connsiteX20" fmla="*/ 466725 w 581025"/>
              <a:gd name="connsiteY20" fmla="*/ 476251 h 1489076"/>
              <a:gd name="connsiteX21" fmla="*/ 461963 w 581025"/>
              <a:gd name="connsiteY21" fmla="*/ 471488 h 1489076"/>
              <a:gd name="connsiteX22" fmla="*/ 460375 w 581025"/>
              <a:gd name="connsiteY22" fmla="*/ 469901 h 1489076"/>
              <a:gd name="connsiteX23" fmla="*/ 454025 w 581025"/>
              <a:gd name="connsiteY23" fmla="*/ 469901 h 1489076"/>
              <a:gd name="connsiteX24" fmla="*/ 449263 w 581025"/>
              <a:gd name="connsiteY24" fmla="*/ 469901 h 1489076"/>
              <a:gd name="connsiteX25" fmla="*/ 446088 w 581025"/>
              <a:gd name="connsiteY25" fmla="*/ 473076 h 1489076"/>
              <a:gd name="connsiteX26" fmla="*/ 442913 w 581025"/>
              <a:gd name="connsiteY26" fmla="*/ 476251 h 1489076"/>
              <a:gd name="connsiteX27" fmla="*/ 442913 w 581025"/>
              <a:gd name="connsiteY27" fmla="*/ 944563 h 1489076"/>
              <a:gd name="connsiteX28" fmla="*/ 442913 w 581025"/>
              <a:gd name="connsiteY28" fmla="*/ 1423989 h 1489076"/>
              <a:gd name="connsiteX29" fmla="*/ 439738 w 581025"/>
              <a:gd name="connsiteY29" fmla="*/ 1450976 h 1489076"/>
              <a:gd name="connsiteX30" fmla="*/ 423863 w 581025"/>
              <a:gd name="connsiteY30" fmla="*/ 1471614 h 1489076"/>
              <a:gd name="connsiteX31" fmla="*/ 401638 w 581025"/>
              <a:gd name="connsiteY31" fmla="*/ 1485901 h 1489076"/>
              <a:gd name="connsiteX32" fmla="*/ 376238 w 581025"/>
              <a:gd name="connsiteY32" fmla="*/ 1489076 h 1489076"/>
              <a:gd name="connsiteX33" fmla="*/ 349250 w 581025"/>
              <a:gd name="connsiteY33" fmla="*/ 1485901 h 1489076"/>
              <a:gd name="connsiteX34" fmla="*/ 328613 w 581025"/>
              <a:gd name="connsiteY34" fmla="*/ 1471614 h 1489076"/>
              <a:gd name="connsiteX35" fmla="*/ 314325 w 581025"/>
              <a:gd name="connsiteY35" fmla="*/ 1450976 h 1489076"/>
              <a:gd name="connsiteX36" fmla="*/ 309563 w 581025"/>
              <a:gd name="connsiteY36" fmla="*/ 1423989 h 1489076"/>
              <a:gd name="connsiteX37" fmla="*/ 309563 w 581025"/>
              <a:gd name="connsiteY37" fmla="*/ 962026 h 1489076"/>
              <a:gd name="connsiteX38" fmla="*/ 307975 w 581025"/>
              <a:gd name="connsiteY38" fmla="*/ 955676 h 1489076"/>
              <a:gd name="connsiteX39" fmla="*/ 301625 w 581025"/>
              <a:gd name="connsiteY39" fmla="*/ 950913 h 1489076"/>
              <a:gd name="connsiteX40" fmla="*/ 298450 w 581025"/>
              <a:gd name="connsiteY40" fmla="*/ 947738 h 1489076"/>
              <a:gd name="connsiteX41" fmla="*/ 288925 w 581025"/>
              <a:gd name="connsiteY41" fmla="*/ 947738 h 1489076"/>
              <a:gd name="connsiteX42" fmla="*/ 282575 w 581025"/>
              <a:gd name="connsiteY42" fmla="*/ 947738 h 1489076"/>
              <a:gd name="connsiteX43" fmla="*/ 276225 w 581025"/>
              <a:gd name="connsiteY43" fmla="*/ 950913 h 1489076"/>
              <a:gd name="connsiteX44" fmla="*/ 273050 w 581025"/>
              <a:gd name="connsiteY44" fmla="*/ 955676 h 1489076"/>
              <a:gd name="connsiteX45" fmla="*/ 271463 w 581025"/>
              <a:gd name="connsiteY45" fmla="*/ 962026 h 1489076"/>
              <a:gd name="connsiteX46" fmla="*/ 271463 w 581025"/>
              <a:gd name="connsiteY46" fmla="*/ 1423989 h 1489076"/>
              <a:gd name="connsiteX47" fmla="*/ 265113 w 581025"/>
              <a:gd name="connsiteY47" fmla="*/ 1450976 h 1489076"/>
              <a:gd name="connsiteX48" fmla="*/ 252413 w 581025"/>
              <a:gd name="connsiteY48" fmla="*/ 1471614 h 1489076"/>
              <a:gd name="connsiteX49" fmla="*/ 228600 w 581025"/>
              <a:gd name="connsiteY49" fmla="*/ 1485901 h 1489076"/>
              <a:gd name="connsiteX50" fmla="*/ 204788 w 581025"/>
              <a:gd name="connsiteY50" fmla="*/ 1489076 h 1489076"/>
              <a:gd name="connsiteX51" fmla="*/ 177800 w 581025"/>
              <a:gd name="connsiteY51" fmla="*/ 1485901 h 1489076"/>
              <a:gd name="connsiteX52" fmla="*/ 155575 w 581025"/>
              <a:gd name="connsiteY52" fmla="*/ 1471614 h 1489076"/>
              <a:gd name="connsiteX53" fmla="*/ 141288 w 581025"/>
              <a:gd name="connsiteY53" fmla="*/ 1450976 h 1489076"/>
              <a:gd name="connsiteX54" fmla="*/ 138113 w 581025"/>
              <a:gd name="connsiteY54" fmla="*/ 1423989 h 1489076"/>
              <a:gd name="connsiteX55" fmla="*/ 138113 w 581025"/>
              <a:gd name="connsiteY55" fmla="*/ 944563 h 1489076"/>
              <a:gd name="connsiteX56" fmla="*/ 138113 w 581025"/>
              <a:gd name="connsiteY56" fmla="*/ 476251 h 1489076"/>
              <a:gd name="connsiteX57" fmla="*/ 133350 w 581025"/>
              <a:gd name="connsiteY57" fmla="*/ 473076 h 1489076"/>
              <a:gd name="connsiteX58" fmla="*/ 131763 w 581025"/>
              <a:gd name="connsiteY58" fmla="*/ 469901 h 1489076"/>
              <a:gd name="connsiteX59" fmla="*/ 125413 w 581025"/>
              <a:gd name="connsiteY59" fmla="*/ 469901 h 1489076"/>
              <a:gd name="connsiteX60" fmla="*/ 120650 w 581025"/>
              <a:gd name="connsiteY60" fmla="*/ 469901 h 1489076"/>
              <a:gd name="connsiteX61" fmla="*/ 117475 w 581025"/>
              <a:gd name="connsiteY61" fmla="*/ 473076 h 1489076"/>
              <a:gd name="connsiteX62" fmla="*/ 114300 w 581025"/>
              <a:gd name="connsiteY62" fmla="*/ 476251 h 1489076"/>
              <a:gd name="connsiteX63" fmla="*/ 114300 w 581025"/>
              <a:gd name="connsiteY63" fmla="*/ 808038 h 1489076"/>
              <a:gd name="connsiteX64" fmla="*/ 111125 w 581025"/>
              <a:gd name="connsiteY64" fmla="*/ 830263 h 1489076"/>
              <a:gd name="connsiteX65" fmla="*/ 98425 w 581025"/>
              <a:gd name="connsiteY65" fmla="*/ 849313 h 1489076"/>
              <a:gd name="connsiteX66" fmla="*/ 79375 w 581025"/>
              <a:gd name="connsiteY66" fmla="*/ 862013 h 1489076"/>
              <a:gd name="connsiteX67" fmla="*/ 57150 w 581025"/>
              <a:gd name="connsiteY67" fmla="*/ 866776 h 1489076"/>
              <a:gd name="connsiteX68" fmla="*/ 34925 w 581025"/>
              <a:gd name="connsiteY68" fmla="*/ 862013 h 1489076"/>
              <a:gd name="connsiteX69" fmla="*/ 17463 w 581025"/>
              <a:gd name="connsiteY69" fmla="*/ 849313 h 1489076"/>
              <a:gd name="connsiteX70" fmla="*/ 4763 w 581025"/>
              <a:gd name="connsiteY70" fmla="*/ 830263 h 1489076"/>
              <a:gd name="connsiteX71" fmla="*/ 0 w 581025"/>
              <a:gd name="connsiteY71" fmla="*/ 808038 h 1489076"/>
              <a:gd name="connsiteX72" fmla="*/ 0 w 581025"/>
              <a:gd name="connsiteY72" fmla="*/ 506413 h 1489076"/>
              <a:gd name="connsiteX73" fmla="*/ 3175 w 581025"/>
              <a:gd name="connsiteY73" fmla="*/ 466726 h 1489076"/>
              <a:gd name="connsiteX74" fmla="*/ 11113 w 581025"/>
              <a:gd name="connsiteY74" fmla="*/ 431801 h 1489076"/>
              <a:gd name="connsiteX75" fmla="*/ 23813 w 581025"/>
              <a:gd name="connsiteY75" fmla="*/ 398463 h 1489076"/>
              <a:gd name="connsiteX76" fmla="*/ 41275 w 581025"/>
              <a:gd name="connsiteY76" fmla="*/ 368301 h 1489076"/>
              <a:gd name="connsiteX77" fmla="*/ 66675 w 581025"/>
              <a:gd name="connsiteY77" fmla="*/ 341313 h 1489076"/>
              <a:gd name="connsiteX78" fmla="*/ 98425 w 581025"/>
              <a:gd name="connsiteY78" fmla="*/ 317501 h 1489076"/>
              <a:gd name="connsiteX79" fmla="*/ 134938 w 581025"/>
              <a:gd name="connsiteY79" fmla="*/ 296863 h 1489076"/>
              <a:gd name="connsiteX80" fmla="*/ 180975 w 581025"/>
              <a:gd name="connsiteY80" fmla="*/ 284163 h 1489076"/>
              <a:gd name="connsiteX81" fmla="*/ 231775 w 581025"/>
              <a:gd name="connsiteY81" fmla="*/ 274638 h 1489076"/>
              <a:gd name="connsiteX82" fmla="*/ 288925 w 581025"/>
              <a:gd name="connsiteY82" fmla="*/ 0 h 1489076"/>
              <a:gd name="connsiteX83" fmla="*/ 325438 w 581025"/>
              <a:gd name="connsiteY83" fmla="*/ 3175 h 1489076"/>
              <a:gd name="connsiteX84" fmla="*/ 355601 w 581025"/>
              <a:gd name="connsiteY84" fmla="*/ 19050 h 1489076"/>
              <a:gd name="connsiteX85" fmla="*/ 381001 w 581025"/>
              <a:gd name="connsiteY85" fmla="*/ 36512 h 1489076"/>
              <a:gd name="connsiteX86" fmla="*/ 401638 w 581025"/>
              <a:gd name="connsiteY86" fmla="*/ 63500 h 1489076"/>
              <a:gd name="connsiteX87" fmla="*/ 414338 w 581025"/>
              <a:gd name="connsiteY87" fmla="*/ 95250 h 1489076"/>
              <a:gd name="connsiteX88" fmla="*/ 417513 w 581025"/>
              <a:gd name="connsiteY88" fmla="*/ 128587 h 1489076"/>
              <a:gd name="connsiteX89" fmla="*/ 414338 w 581025"/>
              <a:gd name="connsiteY89" fmla="*/ 161925 h 1489076"/>
              <a:gd name="connsiteX90" fmla="*/ 401638 w 581025"/>
              <a:gd name="connsiteY90" fmla="*/ 193675 h 1489076"/>
              <a:gd name="connsiteX91" fmla="*/ 381001 w 581025"/>
              <a:gd name="connsiteY91" fmla="*/ 217487 h 1489076"/>
              <a:gd name="connsiteX92" fmla="*/ 355601 w 581025"/>
              <a:gd name="connsiteY92" fmla="*/ 238125 h 1489076"/>
              <a:gd name="connsiteX93" fmla="*/ 325438 w 581025"/>
              <a:gd name="connsiteY93" fmla="*/ 250825 h 1489076"/>
              <a:gd name="connsiteX94" fmla="*/ 288925 w 581025"/>
              <a:gd name="connsiteY94" fmla="*/ 257175 h 1489076"/>
              <a:gd name="connsiteX95" fmla="*/ 255588 w 581025"/>
              <a:gd name="connsiteY95" fmla="*/ 250825 h 1489076"/>
              <a:gd name="connsiteX96" fmla="*/ 225425 w 581025"/>
              <a:gd name="connsiteY96" fmla="*/ 238125 h 1489076"/>
              <a:gd name="connsiteX97" fmla="*/ 200025 w 581025"/>
              <a:gd name="connsiteY97" fmla="*/ 217487 h 1489076"/>
              <a:gd name="connsiteX98" fmla="*/ 179388 w 581025"/>
              <a:gd name="connsiteY98" fmla="*/ 193675 h 1489076"/>
              <a:gd name="connsiteX99" fmla="*/ 166688 w 581025"/>
              <a:gd name="connsiteY99" fmla="*/ 161925 h 1489076"/>
              <a:gd name="connsiteX100" fmla="*/ 161925 w 581025"/>
              <a:gd name="connsiteY100" fmla="*/ 128587 h 1489076"/>
              <a:gd name="connsiteX101" fmla="*/ 166688 w 581025"/>
              <a:gd name="connsiteY101" fmla="*/ 95250 h 1489076"/>
              <a:gd name="connsiteX102" fmla="*/ 179388 w 581025"/>
              <a:gd name="connsiteY102" fmla="*/ 63500 h 1489076"/>
              <a:gd name="connsiteX103" fmla="*/ 200025 w 581025"/>
              <a:gd name="connsiteY103" fmla="*/ 36512 h 1489076"/>
              <a:gd name="connsiteX104" fmla="*/ 225425 w 581025"/>
              <a:gd name="connsiteY104" fmla="*/ 19050 h 1489076"/>
              <a:gd name="connsiteX105" fmla="*/ 255588 w 581025"/>
              <a:gd name="connsiteY105" fmla="*/ 3175 h 148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1025" h="1489076">
                <a:moveTo>
                  <a:pt x="288925" y="271463"/>
                </a:moveTo>
                <a:lnTo>
                  <a:pt x="347663" y="274638"/>
                </a:lnTo>
                <a:lnTo>
                  <a:pt x="400050" y="284163"/>
                </a:lnTo>
                <a:lnTo>
                  <a:pt x="442913" y="296863"/>
                </a:lnTo>
                <a:lnTo>
                  <a:pt x="481013" y="317501"/>
                </a:lnTo>
                <a:lnTo>
                  <a:pt x="511175" y="341313"/>
                </a:lnTo>
                <a:lnTo>
                  <a:pt x="536575" y="368301"/>
                </a:lnTo>
                <a:lnTo>
                  <a:pt x="557213" y="398463"/>
                </a:lnTo>
                <a:lnTo>
                  <a:pt x="569913" y="431801"/>
                </a:lnTo>
                <a:lnTo>
                  <a:pt x="576263" y="466726"/>
                </a:lnTo>
                <a:lnTo>
                  <a:pt x="581025" y="506413"/>
                </a:lnTo>
                <a:lnTo>
                  <a:pt x="581025" y="808038"/>
                </a:lnTo>
                <a:lnTo>
                  <a:pt x="576263" y="830263"/>
                </a:lnTo>
                <a:lnTo>
                  <a:pt x="563563" y="849313"/>
                </a:lnTo>
                <a:lnTo>
                  <a:pt x="544513" y="862013"/>
                </a:lnTo>
                <a:lnTo>
                  <a:pt x="522288" y="866776"/>
                </a:lnTo>
                <a:lnTo>
                  <a:pt x="501650" y="862013"/>
                </a:lnTo>
                <a:lnTo>
                  <a:pt x="482600" y="849313"/>
                </a:lnTo>
                <a:lnTo>
                  <a:pt x="469900" y="830263"/>
                </a:lnTo>
                <a:lnTo>
                  <a:pt x="466725" y="808038"/>
                </a:lnTo>
                <a:lnTo>
                  <a:pt x="466725" y="476251"/>
                </a:lnTo>
                <a:lnTo>
                  <a:pt x="461963" y="471488"/>
                </a:lnTo>
                <a:lnTo>
                  <a:pt x="460375" y="469901"/>
                </a:lnTo>
                <a:lnTo>
                  <a:pt x="454025" y="469901"/>
                </a:lnTo>
                <a:lnTo>
                  <a:pt x="449263" y="469901"/>
                </a:lnTo>
                <a:lnTo>
                  <a:pt x="446088" y="473076"/>
                </a:lnTo>
                <a:lnTo>
                  <a:pt x="442913" y="476251"/>
                </a:lnTo>
                <a:lnTo>
                  <a:pt x="442913" y="944563"/>
                </a:lnTo>
                <a:lnTo>
                  <a:pt x="442913" y="1423989"/>
                </a:lnTo>
                <a:lnTo>
                  <a:pt x="439738" y="1450976"/>
                </a:lnTo>
                <a:lnTo>
                  <a:pt x="423863" y="1471614"/>
                </a:lnTo>
                <a:lnTo>
                  <a:pt x="401638" y="1485901"/>
                </a:lnTo>
                <a:lnTo>
                  <a:pt x="376238" y="1489076"/>
                </a:lnTo>
                <a:lnTo>
                  <a:pt x="349250" y="1485901"/>
                </a:lnTo>
                <a:lnTo>
                  <a:pt x="328613" y="1471614"/>
                </a:lnTo>
                <a:lnTo>
                  <a:pt x="314325" y="1450976"/>
                </a:lnTo>
                <a:lnTo>
                  <a:pt x="309563" y="1423989"/>
                </a:lnTo>
                <a:lnTo>
                  <a:pt x="309563" y="962026"/>
                </a:lnTo>
                <a:lnTo>
                  <a:pt x="307975" y="955676"/>
                </a:lnTo>
                <a:lnTo>
                  <a:pt x="301625" y="950913"/>
                </a:lnTo>
                <a:lnTo>
                  <a:pt x="298450" y="947738"/>
                </a:lnTo>
                <a:lnTo>
                  <a:pt x="288925" y="947738"/>
                </a:lnTo>
                <a:lnTo>
                  <a:pt x="282575" y="947738"/>
                </a:lnTo>
                <a:lnTo>
                  <a:pt x="276225" y="950913"/>
                </a:lnTo>
                <a:lnTo>
                  <a:pt x="273050" y="955676"/>
                </a:lnTo>
                <a:lnTo>
                  <a:pt x="271463" y="962026"/>
                </a:lnTo>
                <a:lnTo>
                  <a:pt x="271463" y="1423989"/>
                </a:lnTo>
                <a:lnTo>
                  <a:pt x="265113" y="1450976"/>
                </a:lnTo>
                <a:lnTo>
                  <a:pt x="252413" y="1471614"/>
                </a:lnTo>
                <a:lnTo>
                  <a:pt x="228600" y="1485901"/>
                </a:lnTo>
                <a:lnTo>
                  <a:pt x="204788" y="1489076"/>
                </a:lnTo>
                <a:lnTo>
                  <a:pt x="177800" y="1485901"/>
                </a:lnTo>
                <a:lnTo>
                  <a:pt x="155575" y="1471614"/>
                </a:lnTo>
                <a:lnTo>
                  <a:pt x="141288" y="1450976"/>
                </a:lnTo>
                <a:lnTo>
                  <a:pt x="138113" y="1423989"/>
                </a:lnTo>
                <a:lnTo>
                  <a:pt x="138113" y="944563"/>
                </a:lnTo>
                <a:lnTo>
                  <a:pt x="138113" y="476251"/>
                </a:lnTo>
                <a:lnTo>
                  <a:pt x="133350" y="473076"/>
                </a:lnTo>
                <a:lnTo>
                  <a:pt x="131763" y="469901"/>
                </a:lnTo>
                <a:lnTo>
                  <a:pt x="125413" y="469901"/>
                </a:lnTo>
                <a:lnTo>
                  <a:pt x="120650" y="469901"/>
                </a:lnTo>
                <a:lnTo>
                  <a:pt x="117475" y="473076"/>
                </a:lnTo>
                <a:lnTo>
                  <a:pt x="114300" y="476251"/>
                </a:lnTo>
                <a:lnTo>
                  <a:pt x="114300" y="808038"/>
                </a:lnTo>
                <a:lnTo>
                  <a:pt x="111125" y="830263"/>
                </a:lnTo>
                <a:lnTo>
                  <a:pt x="98425" y="849313"/>
                </a:lnTo>
                <a:lnTo>
                  <a:pt x="79375" y="862013"/>
                </a:lnTo>
                <a:lnTo>
                  <a:pt x="57150" y="866776"/>
                </a:lnTo>
                <a:lnTo>
                  <a:pt x="34925" y="862013"/>
                </a:lnTo>
                <a:lnTo>
                  <a:pt x="17463" y="849313"/>
                </a:lnTo>
                <a:lnTo>
                  <a:pt x="4763" y="830263"/>
                </a:lnTo>
                <a:lnTo>
                  <a:pt x="0" y="808038"/>
                </a:lnTo>
                <a:lnTo>
                  <a:pt x="0" y="506413"/>
                </a:lnTo>
                <a:lnTo>
                  <a:pt x="3175" y="466726"/>
                </a:lnTo>
                <a:lnTo>
                  <a:pt x="11113" y="431801"/>
                </a:lnTo>
                <a:lnTo>
                  <a:pt x="23813" y="398463"/>
                </a:lnTo>
                <a:lnTo>
                  <a:pt x="41275" y="368301"/>
                </a:lnTo>
                <a:lnTo>
                  <a:pt x="66675" y="341313"/>
                </a:lnTo>
                <a:lnTo>
                  <a:pt x="98425" y="317501"/>
                </a:lnTo>
                <a:lnTo>
                  <a:pt x="134938" y="296863"/>
                </a:lnTo>
                <a:lnTo>
                  <a:pt x="180975" y="284163"/>
                </a:lnTo>
                <a:lnTo>
                  <a:pt x="231775" y="274638"/>
                </a:lnTo>
                <a:close/>
                <a:moveTo>
                  <a:pt x="288925" y="0"/>
                </a:moveTo>
                <a:lnTo>
                  <a:pt x="325438" y="3175"/>
                </a:lnTo>
                <a:lnTo>
                  <a:pt x="355601" y="19050"/>
                </a:lnTo>
                <a:lnTo>
                  <a:pt x="381001" y="36512"/>
                </a:lnTo>
                <a:lnTo>
                  <a:pt x="401638" y="63500"/>
                </a:lnTo>
                <a:lnTo>
                  <a:pt x="414338" y="95250"/>
                </a:lnTo>
                <a:lnTo>
                  <a:pt x="417513" y="128587"/>
                </a:lnTo>
                <a:lnTo>
                  <a:pt x="414338" y="161925"/>
                </a:lnTo>
                <a:lnTo>
                  <a:pt x="401638" y="193675"/>
                </a:lnTo>
                <a:lnTo>
                  <a:pt x="381001" y="217487"/>
                </a:lnTo>
                <a:lnTo>
                  <a:pt x="355601" y="238125"/>
                </a:lnTo>
                <a:lnTo>
                  <a:pt x="325438" y="250825"/>
                </a:lnTo>
                <a:lnTo>
                  <a:pt x="288925" y="257175"/>
                </a:lnTo>
                <a:lnTo>
                  <a:pt x="255588" y="250825"/>
                </a:lnTo>
                <a:lnTo>
                  <a:pt x="225425" y="238125"/>
                </a:lnTo>
                <a:lnTo>
                  <a:pt x="200025" y="217487"/>
                </a:lnTo>
                <a:lnTo>
                  <a:pt x="179388" y="193675"/>
                </a:lnTo>
                <a:lnTo>
                  <a:pt x="166688" y="161925"/>
                </a:lnTo>
                <a:lnTo>
                  <a:pt x="161925" y="128587"/>
                </a:lnTo>
                <a:lnTo>
                  <a:pt x="166688" y="95250"/>
                </a:lnTo>
                <a:lnTo>
                  <a:pt x="179388" y="63500"/>
                </a:lnTo>
                <a:lnTo>
                  <a:pt x="200025" y="36512"/>
                </a:lnTo>
                <a:lnTo>
                  <a:pt x="225425" y="19050"/>
                </a:lnTo>
                <a:lnTo>
                  <a:pt x="255588" y="3175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47" name="TextBox 42"/>
          <p:cNvSpPr txBox="1"/>
          <p:nvPr/>
        </p:nvSpPr>
        <p:spPr>
          <a:xfrm>
            <a:off x="7283678" y="1998949"/>
            <a:ext cx="9232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35</a:t>
            </a:r>
            <a:r>
              <a:rPr lang="en-US" sz="4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%</a:t>
            </a:r>
          </a:p>
        </p:txBody>
      </p:sp>
      <p:sp>
        <p:nvSpPr>
          <p:cNvPr id="48" name="Rectangle 43"/>
          <p:cNvSpPr/>
          <p:nvPr/>
        </p:nvSpPr>
        <p:spPr>
          <a:xfrm>
            <a:off x="6781809" y="1922535"/>
            <a:ext cx="45719" cy="27597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46"/>
          <p:cNvSpPr txBox="1"/>
          <p:nvPr/>
        </p:nvSpPr>
        <p:spPr>
          <a:xfrm>
            <a:off x="7306401" y="3647082"/>
            <a:ext cx="9232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65</a:t>
            </a:r>
            <a:r>
              <a:rPr lang="en-US" sz="4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%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809355" y="1875790"/>
            <a:ext cx="1358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康庄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809355" y="3568700"/>
            <a:ext cx="1358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陈嘉伟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064865" y="259027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所有物品类，以及物品放置的代码实现</a:t>
            </a:r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8229691" y="4125381"/>
            <a:ext cx="396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界面类，钩子类和背景类的实现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550" y="239939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项目推进过程</a:t>
            </a:r>
          </a:p>
        </p:txBody>
      </p:sp>
      <p:sp>
        <p:nvSpPr>
          <p:cNvPr id="8" name="矩形 7"/>
          <p:cNvSpPr/>
          <p:nvPr/>
        </p:nvSpPr>
        <p:spPr>
          <a:xfrm>
            <a:off x="7620" y="452032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sp>
        <p:nvSpPr>
          <p:cNvPr id="10" name="Freeform 17"/>
          <p:cNvSpPr>
            <a:spLocks noChangeArrowheads="1"/>
          </p:cNvSpPr>
          <p:nvPr/>
        </p:nvSpPr>
        <p:spPr bwMode="auto">
          <a:xfrm>
            <a:off x="1869552" y="5519743"/>
            <a:ext cx="1444475" cy="334891"/>
          </a:xfrm>
          <a:custGeom>
            <a:avLst/>
            <a:gdLst>
              <a:gd name="T0" fmla="*/ 1128 w 2248"/>
              <a:gd name="T1" fmla="*/ 0 h 526"/>
              <a:gd name="T2" fmla="*/ 1128 w 2248"/>
              <a:gd name="T3" fmla="*/ 0 h 526"/>
              <a:gd name="T4" fmla="*/ 0 w 2248"/>
              <a:gd name="T5" fmla="*/ 263 h 526"/>
              <a:gd name="T6" fmla="*/ 1128 w 2248"/>
              <a:gd name="T7" fmla="*/ 525 h 526"/>
              <a:gd name="T8" fmla="*/ 2247 w 2248"/>
              <a:gd name="T9" fmla="*/ 263 h 526"/>
              <a:gd name="T10" fmla="*/ 1733 w 2248"/>
              <a:gd name="T11" fmla="*/ 40 h 526"/>
              <a:gd name="T12" fmla="*/ 1733 w 2248"/>
              <a:gd name="T13" fmla="*/ 60 h 526"/>
              <a:gd name="T14" fmla="*/ 1733 w 2248"/>
              <a:gd name="T15" fmla="*/ 60 h 526"/>
              <a:gd name="T16" fmla="*/ 1472 w 2248"/>
              <a:gd name="T17" fmla="*/ 292 h 526"/>
              <a:gd name="T18" fmla="*/ 1220 w 2248"/>
              <a:gd name="T19" fmla="*/ 60 h 526"/>
              <a:gd name="T20" fmla="*/ 1220 w 2248"/>
              <a:gd name="T21" fmla="*/ 0 h 526"/>
              <a:gd name="T22" fmla="*/ 1128 w 2248"/>
              <a:gd name="T23" fmla="*/ 0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8" h="526">
                <a:moveTo>
                  <a:pt x="1128" y="0"/>
                </a:moveTo>
                <a:lnTo>
                  <a:pt x="1128" y="0"/>
                </a:lnTo>
                <a:cubicBezTo>
                  <a:pt x="503" y="0"/>
                  <a:pt x="0" y="121"/>
                  <a:pt x="0" y="263"/>
                </a:cubicBezTo>
                <a:cubicBezTo>
                  <a:pt x="0" y="404"/>
                  <a:pt x="503" y="525"/>
                  <a:pt x="1128" y="525"/>
                </a:cubicBezTo>
                <a:cubicBezTo>
                  <a:pt x="1744" y="525"/>
                  <a:pt x="2247" y="404"/>
                  <a:pt x="2247" y="263"/>
                </a:cubicBezTo>
                <a:cubicBezTo>
                  <a:pt x="2247" y="172"/>
                  <a:pt x="2035" y="91"/>
                  <a:pt x="1733" y="40"/>
                </a:cubicBezTo>
                <a:cubicBezTo>
                  <a:pt x="1733" y="60"/>
                  <a:pt x="1733" y="60"/>
                  <a:pt x="1733" y="60"/>
                </a:cubicBezTo>
                <a:lnTo>
                  <a:pt x="1733" y="60"/>
                </a:lnTo>
                <a:cubicBezTo>
                  <a:pt x="1733" y="192"/>
                  <a:pt x="1613" y="292"/>
                  <a:pt x="1472" y="292"/>
                </a:cubicBezTo>
                <a:cubicBezTo>
                  <a:pt x="1329" y="292"/>
                  <a:pt x="1220" y="192"/>
                  <a:pt x="1220" y="60"/>
                </a:cubicBezTo>
                <a:cubicBezTo>
                  <a:pt x="1220" y="0"/>
                  <a:pt x="1220" y="0"/>
                  <a:pt x="1220" y="0"/>
                </a:cubicBezTo>
                <a:cubicBezTo>
                  <a:pt x="1189" y="0"/>
                  <a:pt x="1159" y="0"/>
                  <a:pt x="1128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11" name="Freeform 18"/>
          <p:cNvSpPr>
            <a:spLocks noChangeArrowheads="1"/>
          </p:cNvSpPr>
          <p:nvPr/>
        </p:nvSpPr>
        <p:spPr bwMode="auto">
          <a:xfrm>
            <a:off x="2298069" y="1739455"/>
            <a:ext cx="595952" cy="593153"/>
          </a:xfrm>
          <a:custGeom>
            <a:avLst/>
            <a:gdLst>
              <a:gd name="T0" fmla="*/ 463 w 929"/>
              <a:gd name="T1" fmla="*/ 927 h 928"/>
              <a:gd name="T2" fmla="*/ 463 w 929"/>
              <a:gd name="T3" fmla="*/ 927 h 928"/>
              <a:gd name="T4" fmla="*/ 928 w 929"/>
              <a:gd name="T5" fmla="*/ 465 h 928"/>
              <a:gd name="T6" fmla="*/ 463 w 929"/>
              <a:gd name="T7" fmla="*/ 0 h 928"/>
              <a:gd name="T8" fmla="*/ 0 w 929"/>
              <a:gd name="T9" fmla="*/ 465 h 928"/>
              <a:gd name="T10" fmla="*/ 463 w 929"/>
              <a:gd name="T11" fmla="*/ 927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9" h="928">
                <a:moveTo>
                  <a:pt x="463" y="927"/>
                </a:moveTo>
                <a:lnTo>
                  <a:pt x="463" y="927"/>
                </a:lnTo>
                <a:cubicBezTo>
                  <a:pt x="725" y="927"/>
                  <a:pt x="928" y="715"/>
                  <a:pt x="928" y="465"/>
                </a:cubicBezTo>
                <a:cubicBezTo>
                  <a:pt x="928" y="201"/>
                  <a:pt x="725" y="0"/>
                  <a:pt x="463" y="0"/>
                </a:cubicBezTo>
                <a:cubicBezTo>
                  <a:pt x="211" y="0"/>
                  <a:pt x="0" y="201"/>
                  <a:pt x="0" y="465"/>
                </a:cubicBezTo>
                <a:cubicBezTo>
                  <a:pt x="0" y="715"/>
                  <a:pt x="211" y="927"/>
                  <a:pt x="463" y="927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12" name="Freeform 19"/>
          <p:cNvSpPr>
            <a:spLocks noChangeArrowheads="1"/>
          </p:cNvSpPr>
          <p:nvPr/>
        </p:nvSpPr>
        <p:spPr bwMode="auto">
          <a:xfrm>
            <a:off x="3038751" y="3042123"/>
            <a:ext cx="269599" cy="828712"/>
          </a:xfrm>
          <a:custGeom>
            <a:avLst/>
            <a:gdLst>
              <a:gd name="T0" fmla="*/ 424 w 425"/>
              <a:gd name="T1" fmla="*/ 1292 h 1293"/>
              <a:gd name="T2" fmla="*/ 424 w 425"/>
              <a:gd name="T3" fmla="*/ 0 h 1293"/>
              <a:gd name="T4" fmla="*/ 0 w 425"/>
              <a:gd name="T5" fmla="*/ 0 h 1293"/>
              <a:gd name="T6" fmla="*/ 0 w 425"/>
              <a:gd name="T7" fmla="*/ 1292 h 1293"/>
              <a:gd name="T8" fmla="*/ 424 w 425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1293">
                <a:moveTo>
                  <a:pt x="424" y="1292"/>
                </a:moveTo>
                <a:lnTo>
                  <a:pt x="424" y="0"/>
                </a:lnTo>
                <a:lnTo>
                  <a:pt x="0" y="0"/>
                </a:lnTo>
                <a:lnTo>
                  <a:pt x="0" y="1292"/>
                </a:lnTo>
                <a:lnTo>
                  <a:pt x="424" y="1292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13" name="Freeform 20"/>
          <p:cNvSpPr>
            <a:spLocks noChangeArrowheads="1"/>
          </p:cNvSpPr>
          <p:nvPr/>
        </p:nvSpPr>
        <p:spPr bwMode="auto">
          <a:xfrm>
            <a:off x="3038751" y="3042123"/>
            <a:ext cx="269599" cy="828712"/>
          </a:xfrm>
          <a:custGeom>
            <a:avLst/>
            <a:gdLst>
              <a:gd name="T0" fmla="*/ 424 w 425"/>
              <a:gd name="T1" fmla="*/ 1292 h 1293"/>
              <a:gd name="T2" fmla="*/ 424 w 425"/>
              <a:gd name="T3" fmla="*/ 0 h 1293"/>
              <a:gd name="T4" fmla="*/ 0 w 425"/>
              <a:gd name="T5" fmla="*/ 0 h 1293"/>
              <a:gd name="T6" fmla="*/ 0 w 425"/>
              <a:gd name="T7" fmla="*/ 1292 h 1293"/>
              <a:gd name="T8" fmla="*/ 424 w 425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1293">
                <a:moveTo>
                  <a:pt x="424" y="1292"/>
                </a:moveTo>
                <a:lnTo>
                  <a:pt x="424" y="0"/>
                </a:lnTo>
                <a:lnTo>
                  <a:pt x="0" y="0"/>
                </a:lnTo>
                <a:lnTo>
                  <a:pt x="0" y="1292"/>
                </a:lnTo>
                <a:lnTo>
                  <a:pt x="424" y="1292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14" name="Freeform 21"/>
          <p:cNvSpPr>
            <a:spLocks noChangeArrowheads="1"/>
          </p:cNvSpPr>
          <p:nvPr/>
        </p:nvSpPr>
        <p:spPr bwMode="auto">
          <a:xfrm>
            <a:off x="3038751" y="3938948"/>
            <a:ext cx="269599" cy="173121"/>
          </a:xfrm>
          <a:custGeom>
            <a:avLst/>
            <a:gdLst>
              <a:gd name="T0" fmla="*/ 0 w 425"/>
              <a:gd name="T1" fmla="*/ 0 h 274"/>
              <a:gd name="T2" fmla="*/ 0 w 425"/>
              <a:gd name="T3" fmla="*/ 0 h 274"/>
              <a:gd name="T4" fmla="*/ 212 w 425"/>
              <a:gd name="T5" fmla="*/ 273 h 274"/>
              <a:gd name="T6" fmla="*/ 424 w 425"/>
              <a:gd name="T7" fmla="*/ 0 h 274"/>
              <a:gd name="T8" fmla="*/ 0 w 425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274">
                <a:moveTo>
                  <a:pt x="0" y="0"/>
                </a:moveTo>
                <a:lnTo>
                  <a:pt x="0" y="0"/>
                </a:lnTo>
                <a:cubicBezTo>
                  <a:pt x="20" y="181"/>
                  <a:pt x="101" y="273"/>
                  <a:pt x="212" y="273"/>
                </a:cubicBezTo>
                <a:cubicBezTo>
                  <a:pt x="322" y="273"/>
                  <a:pt x="413" y="181"/>
                  <a:pt x="424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15" name="Freeform 22"/>
          <p:cNvSpPr>
            <a:spLocks noChangeArrowheads="1"/>
          </p:cNvSpPr>
          <p:nvPr/>
        </p:nvSpPr>
        <p:spPr bwMode="auto">
          <a:xfrm>
            <a:off x="1869551" y="2426264"/>
            <a:ext cx="1438799" cy="556259"/>
          </a:xfrm>
          <a:custGeom>
            <a:avLst/>
            <a:gdLst>
              <a:gd name="T0" fmla="*/ 433 w 2239"/>
              <a:gd name="T1" fmla="*/ 869 h 870"/>
              <a:gd name="T2" fmla="*/ 433 w 2239"/>
              <a:gd name="T3" fmla="*/ 869 h 870"/>
              <a:gd name="T4" fmla="*/ 433 w 2239"/>
              <a:gd name="T5" fmla="*/ 666 h 870"/>
              <a:gd name="T6" fmla="*/ 534 w 2239"/>
              <a:gd name="T7" fmla="*/ 666 h 870"/>
              <a:gd name="T8" fmla="*/ 534 w 2239"/>
              <a:gd name="T9" fmla="*/ 869 h 870"/>
              <a:gd name="T10" fmla="*/ 1733 w 2239"/>
              <a:gd name="T11" fmla="*/ 869 h 870"/>
              <a:gd name="T12" fmla="*/ 1733 w 2239"/>
              <a:gd name="T13" fmla="*/ 666 h 870"/>
              <a:gd name="T14" fmla="*/ 1814 w 2239"/>
              <a:gd name="T15" fmla="*/ 666 h 870"/>
              <a:gd name="T16" fmla="*/ 1814 w 2239"/>
              <a:gd name="T17" fmla="*/ 869 h 870"/>
              <a:gd name="T18" fmla="*/ 2238 w 2239"/>
              <a:gd name="T19" fmla="*/ 869 h 870"/>
              <a:gd name="T20" fmla="*/ 2238 w 2239"/>
              <a:gd name="T21" fmla="*/ 293 h 870"/>
              <a:gd name="T22" fmla="*/ 2238 w 2239"/>
              <a:gd name="T23" fmla="*/ 284 h 870"/>
              <a:gd name="T24" fmla="*/ 1966 w 2239"/>
              <a:gd name="T25" fmla="*/ 0 h 870"/>
              <a:gd name="T26" fmla="*/ 270 w 2239"/>
              <a:gd name="T27" fmla="*/ 0 h 870"/>
              <a:gd name="T28" fmla="*/ 0 w 2239"/>
              <a:gd name="T29" fmla="*/ 284 h 870"/>
              <a:gd name="T30" fmla="*/ 0 w 2239"/>
              <a:gd name="T31" fmla="*/ 293 h 870"/>
              <a:gd name="T32" fmla="*/ 0 w 2239"/>
              <a:gd name="T33" fmla="*/ 869 h 870"/>
              <a:gd name="T34" fmla="*/ 433 w 2239"/>
              <a:gd name="T35" fmla="*/ 86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39" h="870">
                <a:moveTo>
                  <a:pt x="433" y="869"/>
                </a:moveTo>
                <a:lnTo>
                  <a:pt x="433" y="869"/>
                </a:lnTo>
                <a:cubicBezTo>
                  <a:pt x="433" y="666"/>
                  <a:pt x="433" y="666"/>
                  <a:pt x="433" y="666"/>
                </a:cubicBezTo>
                <a:cubicBezTo>
                  <a:pt x="534" y="666"/>
                  <a:pt x="534" y="666"/>
                  <a:pt x="534" y="666"/>
                </a:cubicBezTo>
                <a:cubicBezTo>
                  <a:pt x="534" y="869"/>
                  <a:pt x="534" y="869"/>
                  <a:pt x="534" y="869"/>
                </a:cubicBezTo>
                <a:cubicBezTo>
                  <a:pt x="1733" y="869"/>
                  <a:pt x="1733" y="869"/>
                  <a:pt x="1733" y="869"/>
                </a:cubicBezTo>
                <a:cubicBezTo>
                  <a:pt x="1733" y="666"/>
                  <a:pt x="1733" y="666"/>
                  <a:pt x="1733" y="666"/>
                </a:cubicBezTo>
                <a:cubicBezTo>
                  <a:pt x="1814" y="666"/>
                  <a:pt x="1814" y="666"/>
                  <a:pt x="1814" y="666"/>
                </a:cubicBezTo>
                <a:cubicBezTo>
                  <a:pt x="1814" y="869"/>
                  <a:pt x="1814" y="869"/>
                  <a:pt x="1814" y="869"/>
                </a:cubicBezTo>
                <a:cubicBezTo>
                  <a:pt x="2238" y="869"/>
                  <a:pt x="2238" y="869"/>
                  <a:pt x="2238" y="869"/>
                </a:cubicBezTo>
                <a:cubicBezTo>
                  <a:pt x="2238" y="293"/>
                  <a:pt x="2238" y="293"/>
                  <a:pt x="2238" y="293"/>
                </a:cubicBezTo>
                <a:lnTo>
                  <a:pt x="2238" y="284"/>
                </a:lnTo>
                <a:cubicBezTo>
                  <a:pt x="2238" y="132"/>
                  <a:pt x="2116" y="0"/>
                  <a:pt x="1966" y="0"/>
                </a:cubicBezTo>
                <a:cubicBezTo>
                  <a:pt x="270" y="0"/>
                  <a:pt x="270" y="0"/>
                  <a:pt x="270" y="0"/>
                </a:cubicBezTo>
                <a:cubicBezTo>
                  <a:pt x="130" y="0"/>
                  <a:pt x="9" y="132"/>
                  <a:pt x="0" y="284"/>
                </a:cubicBezTo>
                <a:lnTo>
                  <a:pt x="0" y="293"/>
                </a:lnTo>
                <a:cubicBezTo>
                  <a:pt x="0" y="869"/>
                  <a:pt x="0" y="869"/>
                  <a:pt x="0" y="869"/>
                </a:cubicBezTo>
                <a:cubicBezTo>
                  <a:pt x="433" y="869"/>
                  <a:pt x="433" y="869"/>
                  <a:pt x="433" y="869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16" name="Freeform 23"/>
          <p:cNvSpPr>
            <a:spLocks noChangeArrowheads="1"/>
          </p:cNvSpPr>
          <p:nvPr/>
        </p:nvSpPr>
        <p:spPr bwMode="auto">
          <a:xfrm>
            <a:off x="1869552" y="3042123"/>
            <a:ext cx="275273" cy="828712"/>
          </a:xfrm>
          <a:custGeom>
            <a:avLst/>
            <a:gdLst>
              <a:gd name="T0" fmla="*/ 433 w 434"/>
              <a:gd name="T1" fmla="*/ 1292 h 1293"/>
              <a:gd name="T2" fmla="*/ 433 w 434"/>
              <a:gd name="T3" fmla="*/ 0 h 1293"/>
              <a:gd name="T4" fmla="*/ 0 w 434"/>
              <a:gd name="T5" fmla="*/ 0 h 1293"/>
              <a:gd name="T6" fmla="*/ 0 w 434"/>
              <a:gd name="T7" fmla="*/ 1292 h 1293"/>
              <a:gd name="T8" fmla="*/ 433 w 434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93">
                <a:moveTo>
                  <a:pt x="433" y="1292"/>
                </a:moveTo>
                <a:lnTo>
                  <a:pt x="433" y="0"/>
                </a:lnTo>
                <a:lnTo>
                  <a:pt x="0" y="0"/>
                </a:lnTo>
                <a:lnTo>
                  <a:pt x="0" y="1292"/>
                </a:lnTo>
                <a:lnTo>
                  <a:pt x="433" y="1292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17" name="Freeform 24"/>
          <p:cNvSpPr>
            <a:spLocks noChangeArrowheads="1"/>
          </p:cNvSpPr>
          <p:nvPr/>
        </p:nvSpPr>
        <p:spPr bwMode="auto">
          <a:xfrm>
            <a:off x="1869551" y="3938948"/>
            <a:ext cx="269599" cy="173121"/>
          </a:xfrm>
          <a:custGeom>
            <a:avLst/>
            <a:gdLst>
              <a:gd name="T0" fmla="*/ 0 w 423"/>
              <a:gd name="T1" fmla="*/ 0 h 274"/>
              <a:gd name="T2" fmla="*/ 0 w 423"/>
              <a:gd name="T3" fmla="*/ 0 h 274"/>
              <a:gd name="T4" fmla="*/ 210 w 423"/>
              <a:gd name="T5" fmla="*/ 273 h 274"/>
              <a:gd name="T6" fmla="*/ 422 w 423"/>
              <a:gd name="T7" fmla="*/ 0 h 274"/>
              <a:gd name="T8" fmla="*/ 0 w 423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" h="274">
                <a:moveTo>
                  <a:pt x="0" y="0"/>
                </a:moveTo>
                <a:lnTo>
                  <a:pt x="0" y="0"/>
                </a:lnTo>
                <a:cubicBezTo>
                  <a:pt x="20" y="181"/>
                  <a:pt x="110" y="273"/>
                  <a:pt x="210" y="273"/>
                </a:cubicBezTo>
                <a:cubicBezTo>
                  <a:pt x="322" y="273"/>
                  <a:pt x="413" y="181"/>
                  <a:pt x="422" y="0"/>
                </a:cubicBezTo>
                <a:lnTo>
                  <a:pt x="0" y="0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18" name="Freeform 25"/>
          <p:cNvSpPr>
            <a:spLocks noChangeArrowheads="1"/>
          </p:cNvSpPr>
          <p:nvPr/>
        </p:nvSpPr>
        <p:spPr bwMode="auto">
          <a:xfrm>
            <a:off x="2215771" y="3042123"/>
            <a:ext cx="769062" cy="828712"/>
          </a:xfrm>
          <a:custGeom>
            <a:avLst/>
            <a:gdLst>
              <a:gd name="T0" fmla="*/ 1199 w 1200"/>
              <a:gd name="T1" fmla="*/ 1292 h 1293"/>
              <a:gd name="T2" fmla="*/ 1199 w 1200"/>
              <a:gd name="T3" fmla="*/ 0 h 1293"/>
              <a:gd name="T4" fmla="*/ 0 w 1200"/>
              <a:gd name="T5" fmla="*/ 0 h 1293"/>
              <a:gd name="T6" fmla="*/ 0 w 1200"/>
              <a:gd name="T7" fmla="*/ 1292 h 1293"/>
              <a:gd name="T8" fmla="*/ 1199 w 1200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" h="1293">
                <a:moveTo>
                  <a:pt x="1199" y="1292"/>
                </a:moveTo>
                <a:lnTo>
                  <a:pt x="1199" y="0"/>
                </a:lnTo>
                <a:lnTo>
                  <a:pt x="0" y="0"/>
                </a:lnTo>
                <a:lnTo>
                  <a:pt x="0" y="1292"/>
                </a:lnTo>
                <a:lnTo>
                  <a:pt x="1199" y="1292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19" name="Freeform 26"/>
          <p:cNvSpPr>
            <a:spLocks noChangeArrowheads="1"/>
          </p:cNvSpPr>
          <p:nvPr/>
        </p:nvSpPr>
        <p:spPr bwMode="auto">
          <a:xfrm>
            <a:off x="2215771" y="3042123"/>
            <a:ext cx="769062" cy="828712"/>
          </a:xfrm>
          <a:custGeom>
            <a:avLst/>
            <a:gdLst>
              <a:gd name="T0" fmla="*/ 1199 w 1200"/>
              <a:gd name="T1" fmla="*/ 1292 h 1293"/>
              <a:gd name="T2" fmla="*/ 1199 w 1200"/>
              <a:gd name="T3" fmla="*/ 0 h 1293"/>
              <a:gd name="T4" fmla="*/ 0 w 1200"/>
              <a:gd name="T5" fmla="*/ 0 h 1293"/>
              <a:gd name="T6" fmla="*/ 0 w 1200"/>
              <a:gd name="T7" fmla="*/ 1292 h 1293"/>
              <a:gd name="T8" fmla="*/ 1199 w 1200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" h="1293">
                <a:moveTo>
                  <a:pt x="1199" y="1292"/>
                </a:moveTo>
                <a:lnTo>
                  <a:pt x="1199" y="0"/>
                </a:lnTo>
                <a:lnTo>
                  <a:pt x="0" y="0"/>
                </a:lnTo>
                <a:lnTo>
                  <a:pt x="0" y="1292"/>
                </a:lnTo>
                <a:lnTo>
                  <a:pt x="1199" y="1292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0" name="Freeform 27"/>
          <p:cNvSpPr>
            <a:spLocks noChangeArrowheads="1"/>
          </p:cNvSpPr>
          <p:nvPr/>
        </p:nvSpPr>
        <p:spPr bwMode="auto">
          <a:xfrm>
            <a:off x="2220028" y="3945932"/>
            <a:ext cx="769062" cy="1081298"/>
          </a:xfrm>
          <a:custGeom>
            <a:avLst/>
            <a:gdLst>
              <a:gd name="T0" fmla="*/ 0 w 1200"/>
              <a:gd name="T1" fmla="*/ 1684 h 1685"/>
              <a:gd name="T2" fmla="*/ 0 w 1200"/>
              <a:gd name="T3" fmla="*/ 1684 h 1685"/>
              <a:gd name="T4" fmla="*/ 514 w 1200"/>
              <a:gd name="T5" fmla="*/ 1684 h 1685"/>
              <a:gd name="T6" fmla="*/ 514 w 1200"/>
              <a:gd name="T7" fmla="*/ 445 h 1685"/>
              <a:gd name="T8" fmla="*/ 686 w 1200"/>
              <a:gd name="T9" fmla="*/ 445 h 1685"/>
              <a:gd name="T10" fmla="*/ 686 w 1200"/>
              <a:gd name="T11" fmla="*/ 1684 h 1685"/>
              <a:gd name="T12" fmla="*/ 1199 w 1200"/>
              <a:gd name="T13" fmla="*/ 1684 h 1685"/>
              <a:gd name="T14" fmla="*/ 1199 w 1200"/>
              <a:gd name="T15" fmla="*/ 81 h 1685"/>
              <a:gd name="T16" fmla="*/ 1199 w 1200"/>
              <a:gd name="T17" fmla="*/ 81 h 1685"/>
              <a:gd name="T18" fmla="*/ 1199 w 1200"/>
              <a:gd name="T19" fmla="*/ 72 h 1685"/>
              <a:gd name="T20" fmla="*/ 1199 w 1200"/>
              <a:gd name="T21" fmla="*/ 0 h 1685"/>
              <a:gd name="T22" fmla="*/ 0 w 1200"/>
              <a:gd name="T23" fmla="*/ 0 h 1685"/>
              <a:gd name="T24" fmla="*/ 0 w 1200"/>
              <a:gd name="T25" fmla="*/ 72 h 1685"/>
              <a:gd name="T26" fmla="*/ 0 w 1200"/>
              <a:gd name="T27" fmla="*/ 81 h 1685"/>
              <a:gd name="T28" fmla="*/ 0 w 1200"/>
              <a:gd name="T29" fmla="*/ 81 h 1685"/>
              <a:gd name="T30" fmla="*/ 0 w 1200"/>
              <a:gd name="T31" fmla="*/ 1684 h 1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00" h="1685">
                <a:moveTo>
                  <a:pt x="0" y="1684"/>
                </a:moveTo>
                <a:lnTo>
                  <a:pt x="0" y="1684"/>
                </a:lnTo>
                <a:cubicBezTo>
                  <a:pt x="514" y="1684"/>
                  <a:pt x="514" y="1684"/>
                  <a:pt x="514" y="1684"/>
                </a:cubicBezTo>
                <a:cubicBezTo>
                  <a:pt x="514" y="445"/>
                  <a:pt x="514" y="445"/>
                  <a:pt x="514" y="445"/>
                </a:cubicBezTo>
                <a:cubicBezTo>
                  <a:pt x="686" y="445"/>
                  <a:pt x="686" y="445"/>
                  <a:pt x="686" y="445"/>
                </a:cubicBezTo>
                <a:cubicBezTo>
                  <a:pt x="686" y="1684"/>
                  <a:pt x="686" y="1684"/>
                  <a:pt x="686" y="1684"/>
                </a:cubicBezTo>
                <a:cubicBezTo>
                  <a:pt x="1199" y="1684"/>
                  <a:pt x="1199" y="1684"/>
                  <a:pt x="1199" y="1684"/>
                </a:cubicBezTo>
                <a:cubicBezTo>
                  <a:pt x="1199" y="81"/>
                  <a:pt x="1199" y="81"/>
                  <a:pt x="1199" y="81"/>
                </a:cubicBezTo>
                <a:lnTo>
                  <a:pt x="1199" y="81"/>
                </a:lnTo>
                <a:lnTo>
                  <a:pt x="1199" y="72"/>
                </a:lnTo>
                <a:cubicBezTo>
                  <a:pt x="1199" y="0"/>
                  <a:pt x="1199" y="0"/>
                  <a:pt x="11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2"/>
                  <a:pt x="0" y="72"/>
                  <a:pt x="0" y="72"/>
                </a:cubicBezTo>
                <a:lnTo>
                  <a:pt x="0" y="81"/>
                </a:lnTo>
                <a:lnTo>
                  <a:pt x="0" y="81"/>
                </a:lnTo>
                <a:cubicBezTo>
                  <a:pt x="0" y="1684"/>
                  <a:pt x="0" y="1684"/>
                  <a:pt x="0" y="1684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1" name="Freeform 28"/>
          <p:cNvSpPr>
            <a:spLocks noChangeArrowheads="1"/>
          </p:cNvSpPr>
          <p:nvPr/>
        </p:nvSpPr>
        <p:spPr bwMode="auto">
          <a:xfrm>
            <a:off x="2655641" y="5085520"/>
            <a:ext cx="329193" cy="621533"/>
          </a:xfrm>
          <a:custGeom>
            <a:avLst/>
            <a:gdLst>
              <a:gd name="T0" fmla="*/ 0 w 514"/>
              <a:gd name="T1" fmla="*/ 0 h 968"/>
              <a:gd name="T2" fmla="*/ 0 w 514"/>
              <a:gd name="T3" fmla="*/ 0 h 968"/>
              <a:gd name="T4" fmla="*/ 0 w 514"/>
              <a:gd name="T5" fmla="*/ 735 h 968"/>
              <a:gd name="T6" fmla="*/ 252 w 514"/>
              <a:gd name="T7" fmla="*/ 967 h 968"/>
              <a:gd name="T8" fmla="*/ 513 w 514"/>
              <a:gd name="T9" fmla="*/ 735 h 968"/>
              <a:gd name="T10" fmla="*/ 513 w 514"/>
              <a:gd name="T11" fmla="*/ 0 h 968"/>
              <a:gd name="T12" fmla="*/ 0 w 514"/>
              <a:gd name="T13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968">
                <a:moveTo>
                  <a:pt x="0" y="0"/>
                </a:moveTo>
                <a:lnTo>
                  <a:pt x="0" y="0"/>
                </a:lnTo>
                <a:cubicBezTo>
                  <a:pt x="0" y="735"/>
                  <a:pt x="0" y="735"/>
                  <a:pt x="0" y="735"/>
                </a:cubicBezTo>
                <a:cubicBezTo>
                  <a:pt x="0" y="867"/>
                  <a:pt x="109" y="967"/>
                  <a:pt x="252" y="967"/>
                </a:cubicBezTo>
                <a:cubicBezTo>
                  <a:pt x="393" y="967"/>
                  <a:pt x="513" y="867"/>
                  <a:pt x="513" y="735"/>
                </a:cubicBezTo>
                <a:cubicBezTo>
                  <a:pt x="513" y="0"/>
                  <a:pt x="513" y="0"/>
                  <a:pt x="513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2" name="Freeform 29"/>
          <p:cNvSpPr>
            <a:spLocks noChangeArrowheads="1"/>
          </p:cNvSpPr>
          <p:nvPr/>
        </p:nvSpPr>
        <p:spPr bwMode="auto">
          <a:xfrm>
            <a:off x="2215771" y="5085520"/>
            <a:ext cx="329193" cy="621533"/>
          </a:xfrm>
          <a:custGeom>
            <a:avLst/>
            <a:gdLst>
              <a:gd name="T0" fmla="*/ 0 w 515"/>
              <a:gd name="T1" fmla="*/ 0 h 968"/>
              <a:gd name="T2" fmla="*/ 0 w 515"/>
              <a:gd name="T3" fmla="*/ 0 h 968"/>
              <a:gd name="T4" fmla="*/ 0 w 515"/>
              <a:gd name="T5" fmla="*/ 735 h 968"/>
              <a:gd name="T6" fmla="*/ 252 w 515"/>
              <a:gd name="T7" fmla="*/ 967 h 968"/>
              <a:gd name="T8" fmla="*/ 514 w 515"/>
              <a:gd name="T9" fmla="*/ 735 h 968"/>
              <a:gd name="T10" fmla="*/ 514 w 515"/>
              <a:gd name="T11" fmla="*/ 0 h 968"/>
              <a:gd name="T12" fmla="*/ 0 w 515"/>
              <a:gd name="T13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5" h="968">
                <a:moveTo>
                  <a:pt x="0" y="0"/>
                </a:moveTo>
                <a:lnTo>
                  <a:pt x="0" y="0"/>
                </a:lnTo>
                <a:cubicBezTo>
                  <a:pt x="0" y="735"/>
                  <a:pt x="0" y="735"/>
                  <a:pt x="0" y="735"/>
                </a:cubicBezTo>
                <a:cubicBezTo>
                  <a:pt x="0" y="867"/>
                  <a:pt x="110" y="967"/>
                  <a:pt x="252" y="967"/>
                </a:cubicBezTo>
                <a:cubicBezTo>
                  <a:pt x="393" y="967"/>
                  <a:pt x="514" y="867"/>
                  <a:pt x="514" y="735"/>
                </a:cubicBezTo>
                <a:cubicBezTo>
                  <a:pt x="514" y="0"/>
                  <a:pt x="514" y="0"/>
                  <a:pt x="514" y="0"/>
                </a:cubicBezTo>
                <a:lnTo>
                  <a:pt x="0" y="0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3" name="Freeform 30"/>
          <p:cNvSpPr>
            <a:spLocks noChangeArrowheads="1"/>
          </p:cNvSpPr>
          <p:nvPr/>
        </p:nvSpPr>
        <p:spPr bwMode="auto">
          <a:xfrm>
            <a:off x="2896858" y="2023261"/>
            <a:ext cx="0" cy="28381"/>
          </a:xfrm>
          <a:custGeom>
            <a:avLst/>
            <a:gdLst>
              <a:gd name="T0" fmla="*/ 0 w 1"/>
              <a:gd name="T1" fmla="*/ 49 h 50"/>
              <a:gd name="T2" fmla="*/ 0 w 1"/>
              <a:gd name="T3" fmla="*/ 49 h 50"/>
              <a:gd name="T4" fmla="*/ 0 w 1"/>
              <a:gd name="T5" fmla="*/ 49 h 50"/>
              <a:gd name="T6" fmla="*/ 0 w 1"/>
              <a:gd name="T7" fmla="*/ 49 h 50"/>
              <a:gd name="T8" fmla="*/ 0 w 1"/>
              <a:gd name="T9" fmla="*/ 40 h 50"/>
              <a:gd name="T10" fmla="*/ 0 w 1"/>
              <a:gd name="T11" fmla="*/ 40 h 50"/>
              <a:gd name="T12" fmla="*/ 0 w 1"/>
              <a:gd name="T13" fmla="*/ 40 h 50"/>
              <a:gd name="T14" fmla="*/ 0 w 1"/>
              <a:gd name="T15" fmla="*/ 40 h 50"/>
              <a:gd name="T16" fmla="*/ 0 w 1"/>
              <a:gd name="T17" fmla="*/ 40 h 50"/>
              <a:gd name="T18" fmla="*/ 0 w 1"/>
              <a:gd name="T19" fmla="*/ 40 h 50"/>
              <a:gd name="T20" fmla="*/ 0 w 1"/>
              <a:gd name="T21" fmla="*/ 40 h 50"/>
              <a:gd name="T22" fmla="*/ 0 w 1"/>
              <a:gd name="T23" fmla="*/ 40 h 50"/>
              <a:gd name="T24" fmla="*/ 0 w 1"/>
              <a:gd name="T25" fmla="*/ 40 h 50"/>
              <a:gd name="T26" fmla="*/ 0 w 1"/>
              <a:gd name="T27" fmla="*/ 29 h 50"/>
              <a:gd name="T28" fmla="*/ 0 w 1"/>
              <a:gd name="T29" fmla="*/ 29 h 50"/>
              <a:gd name="T30" fmla="*/ 0 w 1"/>
              <a:gd name="T31" fmla="*/ 29 h 50"/>
              <a:gd name="T32" fmla="*/ 0 w 1"/>
              <a:gd name="T33" fmla="*/ 29 h 50"/>
              <a:gd name="T34" fmla="*/ 0 w 1"/>
              <a:gd name="T35" fmla="*/ 29 h 50"/>
              <a:gd name="T36" fmla="*/ 0 w 1"/>
              <a:gd name="T37" fmla="*/ 29 h 50"/>
              <a:gd name="T38" fmla="*/ 0 w 1"/>
              <a:gd name="T39" fmla="*/ 29 h 50"/>
              <a:gd name="T40" fmla="*/ 0 w 1"/>
              <a:gd name="T41" fmla="*/ 29 h 50"/>
              <a:gd name="T42" fmla="*/ 0 w 1"/>
              <a:gd name="T43" fmla="*/ 20 h 50"/>
              <a:gd name="T44" fmla="*/ 0 w 1"/>
              <a:gd name="T45" fmla="*/ 20 h 50"/>
              <a:gd name="T46" fmla="*/ 0 w 1"/>
              <a:gd name="T47" fmla="*/ 20 h 50"/>
              <a:gd name="T48" fmla="*/ 0 w 1"/>
              <a:gd name="T49" fmla="*/ 20 h 50"/>
              <a:gd name="T50" fmla="*/ 0 w 1"/>
              <a:gd name="T51" fmla="*/ 20 h 50"/>
              <a:gd name="T52" fmla="*/ 0 w 1"/>
              <a:gd name="T53" fmla="*/ 20 h 50"/>
              <a:gd name="T54" fmla="*/ 0 w 1"/>
              <a:gd name="T55" fmla="*/ 20 h 50"/>
              <a:gd name="T56" fmla="*/ 0 w 1"/>
              <a:gd name="T57" fmla="*/ 20 h 50"/>
              <a:gd name="T58" fmla="*/ 0 w 1"/>
              <a:gd name="T59" fmla="*/ 20 h 50"/>
              <a:gd name="T60" fmla="*/ 0 w 1"/>
              <a:gd name="T61" fmla="*/ 20 h 50"/>
              <a:gd name="T62" fmla="*/ 0 w 1"/>
              <a:gd name="T63" fmla="*/ 9 h 50"/>
              <a:gd name="T64" fmla="*/ 0 w 1"/>
              <a:gd name="T65" fmla="*/ 9 h 50"/>
              <a:gd name="T66" fmla="*/ 0 w 1"/>
              <a:gd name="T67" fmla="*/ 9 h 50"/>
              <a:gd name="T68" fmla="*/ 0 w 1"/>
              <a:gd name="T69" fmla="*/ 9 h 50"/>
              <a:gd name="T70" fmla="*/ 0 w 1"/>
              <a:gd name="T71" fmla="*/ 9 h 50"/>
              <a:gd name="T72" fmla="*/ 0 w 1"/>
              <a:gd name="T73" fmla="*/ 9 h 50"/>
              <a:gd name="T74" fmla="*/ 0 w 1"/>
              <a:gd name="T75" fmla="*/ 9 h 50"/>
              <a:gd name="T76" fmla="*/ 0 w 1"/>
              <a:gd name="T77" fmla="*/ 9 h 50"/>
              <a:gd name="T78" fmla="*/ 0 w 1"/>
              <a:gd name="T79" fmla="*/ 9 h 50"/>
              <a:gd name="T80" fmla="*/ 0 w 1"/>
              <a:gd name="T81" fmla="*/ 0 h 50"/>
              <a:gd name="T82" fmla="*/ 0 w 1"/>
              <a:gd name="T83" fmla="*/ 0 h 50"/>
              <a:gd name="T84" fmla="*/ 0 w 1"/>
              <a:gd name="T85" fmla="*/ 0 h 50"/>
              <a:gd name="T86" fmla="*/ 0 w 1"/>
              <a:gd name="T87" fmla="*/ 0 h 50"/>
              <a:gd name="T88" fmla="*/ 0 w 1"/>
              <a:gd name="T89" fmla="*/ 0 h 50"/>
              <a:gd name="T90" fmla="*/ 0 w 1"/>
              <a:gd name="T91" fmla="*/ 0 h 50"/>
              <a:gd name="T92" fmla="*/ 0 w 1"/>
              <a:gd name="T9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" h="50">
                <a:moveTo>
                  <a:pt x="0" y="49"/>
                </a:move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0"/>
                </a:lnTo>
                <a:lnTo>
                  <a:pt x="0" y="20"/>
                </a:lnTo>
                <a:lnTo>
                  <a:pt x="0" y="29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49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4" name="Freeform 31"/>
          <p:cNvSpPr>
            <a:spLocks noChangeArrowheads="1"/>
          </p:cNvSpPr>
          <p:nvPr/>
        </p:nvSpPr>
        <p:spPr bwMode="auto">
          <a:xfrm>
            <a:off x="2604559" y="1739455"/>
            <a:ext cx="289462" cy="593153"/>
          </a:xfrm>
          <a:custGeom>
            <a:avLst/>
            <a:gdLst>
              <a:gd name="T0" fmla="*/ 0 w 455"/>
              <a:gd name="T1" fmla="*/ 0 h 928"/>
              <a:gd name="T2" fmla="*/ 454 w 455"/>
              <a:gd name="T3" fmla="*/ 494 h 928"/>
              <a:gd name="T4" fmla="*/ 454 w 455"/>
              <a:gd name="T5" fmla="*/ 494 h 928"/>
              <a:gd name="T6" fmla="*/ 454 w 455"/>
              <a:gd name="T7" fmla="*/ 494 h 928"/>
              <a:gd name="T8" fmla="*/ 454 w 455"/>
              <a:gd name="T9" fmla="*/ 485 h 928"/>
              <a:gd name="T10" fmla="*/ 454 w 455"/>
              <a:gd name="T11" fmla="*/ 485 h 928"/>
              <a:gd name="T12" fmla="*/ 454 w 455"/>
              <a:gd name="T13" fmla="*/ 485 h 928"/>
              <a:gd name="T14" fmla="*/ 454 w 455"/>
              <a:gd name="T15" fmla="*/ 485 h 928"/>
              <a:gd name="T16" fmla="*/ 454 w 455"/>
              <a:gd name="T17" fmla="*/ 485 h 928"/>
              <a:gd name="T18" fmla="*/ 454 w 455"/>
              <a:gd name="T19" fmla="*/ 485 h 928"/>
              <a:gd name="T20" fmla="*/ 454 w 455"/>
              <a:gd name="T21" fmla="*/ 485 h 928"/>
              <a:gd name="T22" fmla="*/ 454 w 455"/>
              <a:gd name="T23" fmla="*/ 474 h 928"/>
              <a:gd name="T24" fmla="*/ 454 w 455"/>
              <a:gd name="T25" fmla="*/ 474 h 928"/>
              <a:gd name="T26" fmla="*/ 454 w 455"/>
              <a:gd name="T27" fmla="*/ 474 h 928"/>
              <a:gd name="T28" fmla="*/ 454 w 455"/>
              <a:gd name="T29" fmla="*/ 474 h 928"/>
              <a:gd name="T30" fmla="*/ 454 w 455"/>
              <a:gd name="T31" fmla="*/ 474 h 928"/>
              <a:gd name="T32" fmla="*/ 454 w 455"/>
              <a:gd name="T33" fmla="*/ 474 h 928"/>
              <a:gd name="T34" fmla="*/ 454 w 455"/>
              <a:gd name="T35" fmla="*/ 474 h 928"/>
              <a:gd name="T36" fmla="*/ 454 w 455"/>
              <a:gd name="T37" fmla="*/ 465 h 928"/>
              <a:gd name="T38" fmla="*/ 454 w 455"/>
              <a:gd name="T39" fmla="*/ 465 h 928"/>
              <a:gd name="T40" fmla="*/ 454 w 455"/>
              <a:gd name="T41" fmla="*/ 465 h 928"/>
              <a:gd name="T42" fmla="*/ 454 w 455"/>
              <a:gd name="T43" fmla="*/ 465 h 928"/>
              <a:gd name="T44" fmla="*/ 454 w 455"/>
              <a:gd name="T45" fmla="*/ 465 h 928"/>
              <a:gd name="T46" fmla="*/ 454 w 455"/>
              <a:gd name="T47" fmla="*/ 465 h 928"/>
              <a:gd name="T48" fmla="*/ 454 w 455"/>
              <a:gd name="T49" fmla="*/ 454 h 928"/>
              <a:gd name="T50" fmla="*/ 454 w 455"/>
              <a:gd name="T51" fmla="*/ 454 h 928"/>
              <a:gd name="T52" fmla="*/ 454 w 455"/>
              <a:gd name="T53" fmla="*/ 454 h 928"/>
              <a:gd name="T54" fmla="*/ 454 w 455"/>
              <a:gd name="T55" fmla="*/ 454 h 928"/>
              <a:gd name="T56" fmla="*/ 454 w 455"/>
              <a:gd name="T57" fmla="*/ 454 h 928"/>
              <a:gd name="T58" fmla="*/ 454 w 455"/>
              <a:gd name="T59" fmla="*/ 454 h 928"/>
              <a:gd name="T60" fmla="*/ 454 w 455"/>
              <a:gd name="T61" fmla="*/ 454 h 928"/>
              <a:gd name="T62" fmla="*/ 454 w 455"/>
              <a:gd name="T63" fmla="*/ 445 h 928"/>
              <a:gd name="T64" fmla="*/ 454 w 455"/>
              <a:gd name="T65" fmla="*/ 445 h 928"/>
              <a:gd name="T66" fmla="*/ 454 w 455"/>
              <a:gd name="T67" fmla="*/ 445 h 928"/>
              <a:gd name="T68" fmla="*/ 454 w 455"/>
              <a:gd name="T69" fmla="*/ 445 h 928"/>
              <a:gd name="T70" fmla="*/ 454 w 455"/>
              <a:gd name="T71" fmla="*/ 445 h 928"/>
              <a:gd name="T72" fmla="*/ 0 w 455"/>
              <a:gd name="T73" fmla="*/ 0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5" h="928">
                <a:moveTo>
                  <a:pt x="0" y="0"/>
                </a:moveTo>
                <a:lnTo>
                  <a:pt x="0" y="0"/>
                </a:lnTo>
                <a:cubicBezTo>
                  <a:pt x="0" y="927"/>
                  <a:pt x="0" y="927"/>
                  <a:pt x="0" y="927"/>
                </a:cubicBezTo>
                <a:cubicBezTo>
                  <a:pt x="242" y="927"/>
                  <a:pt x="443" y="735"/>
                  <a:pt x="454" y="494"/>
                </a:cubicBezTo>
                <a:lnTo>
                  <a:pt x="454" y="494"/>
                </a:lnTo>
                <a:lnTo>
                  <a:pt x="454" y="494"/>
                </a:lnTo>
                <a:lnTo>
                  <a:pt x="454" y="494"/>
                </a:lnTo>
                <a:lnTo>
                  <a:pt x="454" y="494"/>
                </a:lnTo>
                <a:lnTo>
                  <a:pt x="454" y="494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cubicBezTo>
                  <a:pt x="454" y="454"/>
                  <a:pt x="454" y="454"/>
                  <a:pt x="454" y="445"/>
                </a:cubicBez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cubicBezTo>
                  <a:pt x="443" y="201"/>
                  <a:pt x="251" y="0"/>
                  <a:pt x="0" y="0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5" name="Freeform 32"/>
          <p:cNvSpPr>
            <a:spLocks noChangeArrowheads="1"/>
          </p:cNvSpPr>
          <p:nvPr/>
        </p:nvSpPr>
        <p:spPr bwMode="auto">
          <a:xfrm>
            <a:off x="2604560" y="2426264"/>
            <a:ext cx="703791" cy="556259"/>
          </a:xfrm>
          <a:custGeom>
            <a:avLst/>
            <a:gdLst>
              <a:gd name="T0" fmla="*/ 827 w 1100"/>
              <a:gd name="T1" fmla="*/ 0 h 870"/>
              <a:gd name="T2" fmla="*/ 827 w 1100"/>
              <a:gd name="T3" fmla="*/ 0 h 870"/>
              <a:gd name="T4" fmla="*/ 0 w 1100"/>
              <a:gd name="T5" fmla="*/ 0 h 870"/>
              <a:gd name="T6" fmla="*/ 0 w 1100"/>
              <a:gd name="T7" fmla="*/ 869 h 870"/>
              <a:gd name="T8" fmla="*/ 594 w 1100"/>
              <a:gd name="T9" fmla="*/ 869 h 870"/>
              <a:gd name="T10" fmla="*/ 594 w 1100"/>
              <a:gd name="T11" fmla="*/ 666 h 870"/>
              <a:gd name="T12" fmla="*/ 675 w 1100"/>
              <a:gd name="T13" fmla="*/ 666 h 870"/>
              <a:gd name="T14" fmla="*/ 675 w 1100"/>
              <a:gd name="T15" fmla="*/ 869 h 870"/>
              <a:gd name="T16" fmla="*/ 1099 w 1100"/>
              <a:gd name="T17" fmla="*/ 869 h 870"/>
              <a:gd name="T18" fmla="*/ 1099 w 1100"/>
              <a:gd name="T19" fmla="*/ 293 h 870"/>
              <a:gd name="T20" fmla="*/ 1099 w 1100"/>
              <a:gd name="T21" fmla="*/ 284 h 870"/>
              <a:gd name="T22" fmla="*/ 827 w 1100"/>
              <a:gd name="T23" fmla="*/ 0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00" h="870">
                <a:moveTo>
                  <a:pt x="827" y="0"/>
                </a:moveTo>
                <a:lnTo>
                  <a:pt x="827" y="0"/>
                </a:lnTo>
                <a:cubicBezTo>
                  <a:pt x="0" y="0"/>
                  <a:pt x="0" y="0"/>
                  <a:pt x="0" y="0"/>
                </a:cubicBezTo>
                <a:cubicBezTo>
                  <a:pt x="0" y="869"/>
                  <a:pt x="0" y="869"/>
                  <a:pt x="0" y="869"/>
                </a:cubicBezTo>
                <a:cubicBezTo>
                  <a:pt x="594" y="869"/>
                  <a:pt x="594" y="869"/>
                  <a:pt x="594" y="869"/>
                </a:cubicBezTo>
                <a:cubicBezTo>
                  <a:pt x="594" y="666"/>
                  <a:pt x="594" y="666"/>
                  <a:pt x="594" y="666"/>
                </a:cubicBezTo>
                <a:cubicBezTo>
                  <a:pt x="675" y="666"/>
                  <a:pt x="675" y="666"/>
                  <a:pt x="675" y="666"/>
                </a:cubicBezTo>
                <a:cubicBezTo>
                  <a:pt x="675" y="869"/>
                  <a:pt x="675" y="869"/>
                  <a:pt x="675" y="869"/>
                </a:cubicBezTo>
                <a:cubicBezTo>
                  <a:pt x="1099" y="869"/>
                  <a:pt x="1099" y="869"/>
                  <a:pt x="1099" y="869"/>
                </a:cubicBezTo>
                <a:cubicBezTo>
                  <a:pt x="1099" y="293"/>
                  <a:pt x="1099" y="293"/>
                  <a:pt x="1099" y="293"/>
                </a:cubicBezTo>
                <a:lnTo>
                  <a:pt x="1099" y="284"/>
                </a:lnTo>
                <a:cubicBezTo>
                  <a:pt x="1099" y="132"/>
                  <a:pt x="977" y="0"/>
                  <a:pt x="827" y="0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6" name="Freeform 33"/>
          <p:cNvSpPr>
            <a:spLocks noChangeArrowheads="1"/>
          </p:cNvSpPr>
          <p:nvPr/>
        </p:nvSpPr>
        <p:spPr bwMode="auto">
          <a:xfrm>
            <a:off x="3038751" y="3042123"/>
            <a:ext cx="269599" cy="828712"/>
          </a:xfrm>
          <a:custGeom>
            <a:avLst/>
            <a:gdLst>
              <a:gd name="T0" fmla="*/ 424 w 425"/>
              <a:gd name="T1" fmla="*/ 0 h 1293"/>
              <a:gd name="T2" fmla="*/ 0 w 425"/>
              <a:gd name="T3" fmla="*/ 0 h 1293"/>
              <a:gd name="T4" fmla="*/ 0 w 425"/>
              <a:gd name="T5" fmla="*/ 1292 h 1293"/>
              <a:gd name="T6" fmla="*/ 424 w 425"/>
              <a:gd name="T7" fmla="*/ 1292 h 1293"/>
              <a:gd name="T8" fmla="*/ 424 w 42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1293">
                <a:moveTo>
                  <a:pt x="424" y="0"/>
                </a:moveTo>
                <a:lnTo>
                  <a:pt x="0" y="0"/>
                </a:lnTo>
                <a:lnTo>
                  <a:pt x="0" y="1292"/>
                </a:lnTo>
                <a:lnTo>
                  <a:pt x="424" y="1292"/>
                </a:lnTo>
                <a:lnTo>
                  <a:pt x="424" y="0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7" name="Freeform 34"/>
          <p:cNvSpPr>
            <a:spLocks noChangeArrowheads="1"/>
          </p:cNvSpPr>
          <p:nvPr/>
        </p:nvSpPr>
        <p:spPr bwMode="auto">
          <a:xfrm>
            <a:off x="3038751" y="3042123"/>
            <a:ext cx="269599" cy="828712"/>
          </a:xfrm>
          <a:custGeom>
            <a:avLst/>
            <a:gdLst>
              <a:gd name="T0" fmla="*/ 424 w 425"/>
              <a:gd name="T1" fmla="*/ 0 h 1293"/>
              <a:gd name="T2" fmla="*/ 0 w 425"/>
              <a:gd name="T3" fmla="*/ 0 h 1293"/>
              <a:gd name="T4" fmla="*/ 0 w 425"/>
              <a:gd name="T5" fmla="*/ 1292 h 1293"/>
              <a:gd name="T6" fmla="*/ 424 w 425"/>
              <a:gd name="T7" fmla="*/ 1292 h 1293"/>
              <a:gd name="T8" fmla="*/ 424 w 42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1293">
                <a:moveTo>
                  <a:pt x="424" y="0"/>
                </a:moveTo>
                <a:lnTo>
                  <a:pt x="0" y="0"/>
                </a:lnTo>
                <a:lnTo>
                  <a:pt x="0" y="1292"/>
                </a:lnTo>
                <a:lnTo>
                  <a:pt x="424" y="1292"/>
                </a:lnTo>
                <a:lnTo>
                  <a:pt x="424" y="0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8" name="Freeform 35"/>
          <p:cNvSpPr>
            <a:spLocks noChangeArrowheads="1"/>
          </p:cNvSpPr>
          <p:nvPr/>
        </p:nvSpPr>
        <p:spPr bwMode="auto">
          <a:xfrm>
            <a:off x="3038751" y="3938948"/>
            <a:ext cx="269599" cy="173121"/>
          </a:xfrm>
          <a:custGeom>
            <a:avLst/>
            <a:gdLst>
              <a:gd name="T0" fmla="*/ 424 w 425"/>
              <a:gd name="T1" fmla="*/ 0 h 274"/>
              <a:gd name="T2" fmla="*/ 424 w 425"/>
              <a:gd name="T3" fmla="*/ 0 h 274"/>
              <a:gd name="T4" fmla="*/ 0 w 425"/>
              <a:gd name="T5" fmla="*/ 0 h 274"/>
              <a:gd name="T6" fmla="*/ 212 w 425"/>
              <a:gd name="T7" fmla="*/ 273 h 274"/>
              <a:gd name="T8" fmla="*/ 424 w 425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274">
                <a:moveTo>
                  <a:pt x="424" y="0"/>
                </a:moveTo>
                <a:lnTo>
                  <a:pt x="424" y="0"/>
                </a:lnTo>
                <a:cubicBezTo>
                  <a:pt x="0" y="0"/>
                  <a:pt x="0" y="0"/>
                  <a:pt x="0" y="0"/>
                </a:cubicBezTo>
                <a:cubicBezTo>
                  <a:pt x="20" y="181"/>
                  <a:pt x="101" y="273"/>
                  <a:pt x="212" y="273"/>
                </a:cubicBezTo>
                <a:cubicBezTo>
                  <a:pt x="322" y="273"/>
                  <a:pt x="413" y="181"/>
                  <a:pt x="424" y="0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29" name="Freeform 36"/>
          <p:cNvSpPr>
            <a:spLocks noChangeArrowheads="1"/>
          </p:cNvSpPr>
          <p:nvPr/>
        </p:nvSpPr>
        <p:spPr bwMode="auto">
          <a:xfrm>
            <a:off x="2604560" y="3042123"/>
            <a:ext cx="380274" cy="828712"/>
          </a:xfrm>
          <a:custGeom>
            <a:avLst/>
            <a:gdLst>
              <a:gd name="T0" fmla="*/ 594 w 595"/>
              <a:gd name="T1" fmla="*/ 0 h 1293"/>
              <a:gd name="T2" fmla="*/ 0 w 595"/>
              <a:gd name="T3" fmla="*/ 0 h 1293"/>
              <a:gd name="T4" fmla="*/ 0 w 595"/>
              <a:gd name="T5" fmla="*/ 1292 h 1293"/>
              <a:gd name="T6" fmla="*/ 594 w 595"/>
              <a:gd name="T7" fmla="*/ 1292 h 1293"/>
              <a:gd name="T8" fmla="*/ 594 w 59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5" h="1293">
                <a:moveTo>
                  <a:pt x="594" y="0"/>
                </a:moveTo>
                <a:lnTo>
                  <a:pt x="0" y="0"/>
                </a:lnTo>
                <a:lnTo>
                  <a:pt x="0" y="1292"/>
                </a:lnTo>
                <a:lnTo>
                  <a:pt x="594" y="1292"/>
                </a:lnTo>
                <a:lnTo>
                  <a:pt x="594" y="0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30" name="Freeform 37"/>
          <p:cNvSpPr>
            <a:spLocks noChangeArrowheads="1"/>
          </p:cNvSpPr>
          <p:nvPr/>
        </p:nvSpPr>
        <p:spPr bwMode="auto">
          <a:xfrm>
            <a:off x="2604560" y="3042123"/>
            <a:ext cx="380274" cy="828712"/>
          </a:xfrm>
          <a:custGeom>
            <a:avLst/>
            <a:gdLst>
              <a:gd name="T0" fmla="*/ 594 w 595"/>
              <a:gd name="T1" fmla="*/ 0 h 1293"/>
              <a:gd name="T2" fmla="*/ 0 w 595"/>
              <a:gd name="T3" fmla="*/ 0 h 1293"/>
              <a:gd name="T4" fmla="*/ 0 w 595"/>
              <a:gd name="T5" fmla="*/ 1292 h 1293"/>
              <a:gd name="T6" fmla="*/ 594 w 595"/>
              <a:gd name="T7" fmla="*/ 1292 h 1293"/>
              <a:gd name="T8" fmla="*/ 594 w 59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5" h="1293">
                <a:moveTo>
                  <a:pt x="594" y="0"/>
                </a:moveTo>
                <a:lnTo>
                  <a:pt x="0" y="0"/>
                </a:lnTo>
                <a:lnTo>
                  <a:pt x="0" y="1292"/>
                </a:lnTo>
                <a:lnTo>
                  <a:pt x="594" y="1292"/>
                </a:lnTo>
                <a:lnTo>
                  <a:pt x="594" y="0"/>
                </a:ln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31" name="Freeform 38"/>
          <p:cNvSpPr>
            <a:spLocks noChangeArrowheads="1"/>
          </p:cNvSpPr>
          <p:nvPr/>
        </p:nvSpPr>
        <p:spPr bwMode="auto">
          <a:xfrm>
            <a:off x="2604560" y="3938947"/>
            <a:ext cx="380274" cy="1081298"/>
          </a:xfrm>
          <a:custGeom>
            <a:avLst/>
            <a:gdLst>
              <a:gd name="T0" fmla="*/ 594 w 595"/>
              <a:gd name="T1" fmla="*/ 0 h 1685"/>
              <a:gd name="T2" fmla="*/ 594 w 595"/>
              <a:gd name="T3" fmla="*/ 0 h 1685"/>
              <a:gd name="T4" fmla="*/ 0 w 595"/>
              <a:gd name="T5" fmla="*/ 0 h 1685"/>
              <a:gd name="T6" fmla="*/ 0 w 595"/>
              <a:gd name="T7" fmla="*/ 445 h 1685"/>
              <a:gd name="T8" fmla="*/ 81 w 595"/>
              <a:gd name="T9" fmla="*/ 445 h 1685"/>
              <a:gd name="T10" fmla="*/ 81 w 595"/>
              <a:gd name="T11" fmla="*/ 1684 h 1685"/>
              <a:gd name="T12" fmla="*/ 594 w 595"/>
              <a:gd name="T13" fmla="*/ 1684 h 1685"/>
              <a:gd name="T14" fmla="*/ 594 w 595"/>
              <a:gd name="T15" fmla="*/ 81 h 1685"/>
              <a:gd name="T16" fmla="*/ 594 w 595"/>
              <a:gd name="T17" fmla="*/ 81 h 1685"/>
              <a:gd name="T18" fmla="*/ 594 w 595"/>
              <a:gd name="T19" fmla="*/ 81 h 1685"/>
              <a:gd name="T20" fmla="*/ 594 w 595"/>
              <a:gd name="T21" fmla="*/ 81 h 1685"/>
              <a:gd name="T22" fmla="*/ 594 w 595"/>
              <a:gd name="T23" fmla="*/ 72 h 1685"/>
              <a:gd name="T24" fmla="*/ 594 w 595"/>
              <a:gd name="T25" fmla="*/ 0 h 1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5" h="1685">
                <a:moveTo>
                  <a:pt x="594" y="0"/>
                </a:moveTo>
                <a:lnTo>
                  <a:pt x="594" y="0"/>
                </a:lnTo>
                <a:cubicBezTo>
                  <a:pt x="0" y="0"/>
                  <a:pt x="0" y="0"/>
                  <a:pt x="0" y="0"/>
                </a:cubicBezTo>
                <a:cubicBezTo>
                  <a:pt x="0" y="445"/>
                  <a:pt x="0" y="445"/>
                  <a:pt x="0" y="445"/>
                </a:cubicBezTo>
                <a:cubicBezTo>
                  <a:pt x="81" y="445"/>
                  <a:pt x="81" y="445"/>
                  <a:pt x="81" y="445"/>
                </a:cubicBezTo>
                <a:cubicBezTo>
                  <a:pt x="81" y="1684"/>
                  <a:pt x="81" y="1684"/>
                  <a:pt x="81" y="1684"/>
                </a:cubicBezTo>
                <a:cubicBezTo>
                  <a:pt x="594" y="1684"/>
                  <a:pt x="594" y="1684"/>
                  <a:pt x="594" y="1684"/>
                </a:cubicBezTo>
                <a:cubicBezTo>
                  <a:pt x="594" y="81"/>
                  <a:pt x="594" y="81"/>
                  <a:pt x="594" y="81"/>
                </a:cubicBezTo>
                <a:lnTo>
                  <a:pt x="594" y="81"/>
                </a:lnTo>
                <a:lnTo>
                  <a:pt x="594" y="81"/>
                </a:lnTo>
                <a:lnTo>
                  <a:pt x="594" y="81"/>
                </a:lnTo>
                <a:lnTo>
                  <a:pt x="594" y="72"/>
                </a:lnTo>
                <a:cubicBezTo>
                  <a:pt x="594" y="0"/>
                  <a:pt x="594" y="0"/>
                  <a:pt x="594" y="0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32" name="Freeform 39"/>
          <p:cNvSpPr>
            <a:spLocks noChangeArrowheads="1"/>
          </p:cNvSpPr>
          <p:nvPr/>
        </p:nvSpPr>
        <p:spPr bwMode="auto">
          <a:xfrm>
            <a:off x="2655641" y="5085520"/>
            <a:ext cx="329193" cy="621533"/>
          </a:xfrm>
          <a:custGeom>
            <a:avLst/>
            <a:gdLst>
              <a:gd name="T0" fmla="*/ 513 w 514"/>
              <a:gd name="T1" fmla="*/ 0 h 968"/>
              <a:gd name="T2" fmla="*/ 513 w 514"/>
              <a:gd name="T3" fmla="*/ 0 h 968"/>
              <a:gd name="T4" fmla="*/ 0 w 514"/>
              <a:gd name="T5" fmla="*/ 0 h 968"/>
              <a:gd name="T6" fmla="*/ 0 w 514"/>
              <a:gd name="T7" fmla="*/ 735 h 968"/>
              <a:gd name="T8" fmla="*/ 252 w 514"/>
              <a:gd name="T9" fmla="*/ 967 h 968"/>
              <a:gd name="T10" fmla="*/ 513 w 514"/>
              <a:gd name="T11" fmla="*/ 735 h 968"/>
              <a:gd name="T12" fmla="*/ 513 w 514"/>
              <a:gd name="T13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968">
                <a:moveTo>
                  <a:pt x="513" y="0"/>
                </a:moveTo>
                <a:lnTo>
                  <a:pt x="513" y="0"/>
                </a:lnTo>
                <a:cubicBezTo>
                  <a:pt x="0" y="0"/>
                  <a:pt x="0" y="0"/>
                  <a:pt x="0" y="0"/>
                </a:cubicBezTo>
                <a:cubicBezTo>
                  <a:pt x="0" y="735"/>
                  <a:pt x="0" y="735"/>
                  <a:pt x="0" y="735"/>
                </a:cubicBezTo>
                <a:cubicBezTo>
                  <a:pt x="0" y="867"/>
                  <a:pt x="109" y="967"/>
                  <a:pt x="252" y="967"/>
                </a:cubicBezTo>
                <a:cubicBezTo>
                  <a:pt x="393" y="967"/>
                  <a:pt x="513" y="867"/>
                  <a:pt x="513" y="735"/>
                </a:cubicBezTo>
                <a:cubicBezTo>
                  <a:pt x="513" y="0"/>
                  <a:pt x="513" y="0"/>
                  <a:pt x="513" y="0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740" b="1" dirty="0">
              <a:latin typeface="+mj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131144" y="1928081"/>
            <a:ext cx="13592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项目之初</a:t>
            </a:r>
          </a:p>
        </p:txBody>
      </p:sp>
      <p:sp>
        <p:nvSpPr>
          <p:cNvPr id="92" name="矩形 91"/>
          <p:cNvSpPr/>
          <p:nvPr/>
        </p:nvSpPr>
        <p:spPr>
          <a:xfrm>
            <a:off x="4131144" y="2265049"/>
            <a:ext cx="619130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我们共同完成了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UML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图，商量了一下完成游戏具体需要哪些东西，包括学习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，寻找游戏素材，对项目的进程有了大致规划，然后共同撰写了系统说明书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24325" y="2863850"/>
            <a:ext cx="1361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项目进行时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31310" y="3254375"/>
            <a:ext cx="7101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此时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我们进一步细化了代码编写过程，康庄负责编写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了物品类， </a:t>
            </a:r>
          </a:p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陈嘉伟负责完成剩余的类如屏幕类等。此外康庄负责寻找游戏素材，包括游戏画面所需的所有图片，</a:t>
            </a:r>
          </a:p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陈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嘉伟负责用代码将这些图片组装成我们的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游戏。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期间我们共同学习了一些基础的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知识以</a:t>
            </a: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辅助我们完成项目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31310" y="408432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项目收尾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131310" y="4421505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此时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两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人一起以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玩家的视角体验游戏并反馈遇见的问题，提出一些改进计划，由此我们解决了如：</a:t>
            </a:r>
          </a:p>
          <a:p>
            <a:pPr algn="l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游戏进行到某些关卡后钩子会消失、钩子一次抓住了两个物品、钩子没有抓取物品的能力等问</a:t>
            </a:r>
          </a:p>
          <a:p>
            <a:pPr algn="l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题。改进了如：游戏初期难度较大，没有道具助力通关、游戏视觉体验较差、游戏操作不方便</a:t>
            </a:r>
          </a:p>
          <a:p>
            <a:pPr algn="l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等问题</a:t>
            </a: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r="12898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8255" y="-2"/>
            <a:ext cx="12192000" cy="6858002"/>
          </a:xfrm>
          <a:prstGeom prst="rect">
            <a:avLst/>
          </a:prstGeom>
          <a:solidFill>
            <a:srgbClr val="B92917">
              <a:alpha val="8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îṡlïḓe"/>
          <p:cNvGrpSpPr/>
          <p:nvPr/>
        </p:nvGrpSpPr>
        <p:grpSpPr>
          <a:xfrm>
            <a:off x="3489250" y="819152"/>
            <a:ext cx="5213499" cy="5219696"/>
            <a:chOff x="1735137" y="2095500"/>
            <a:chExt cx="2667000" cy="2670174"/>
          </a:xfrm>
          <a:solidFill>
            <a:schemeClr val="bg1">
              <a:alpha val="7000"/>
            </a:schemeClr>
          </a:solidFill>
        </p:grpSpPr>
        <p:sp>
          <p:nvSpPr>
            <p:cNvPr id="39" name="ïSľïdé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1iḋe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ḻïḋé"/>
            <p:cNvSpPr/>
            <p:nvPr/>
          </p:nvSpPr>
          <p:spPr bwMode="auto">
            <a:xfrm>
              <a:off x="2540000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śļîdè"/>
            <p:cNvSpPr/>
            <p:nvPr/>
          </p:nvSpPr>
          <p:spPr bwMode="auto">
            <a:xfrm>
              <a:off x="2608262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ľîḍé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ľiḑe"/>
            <p:cNvSpPr/>
            <p:nvPr/>
          </p:nvSpPr>
          <p:spPr bwMode="auto">
            <a:xfrm>
              <a:off x="3508375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ṣliḋé"/>
            <p:cNvSpPr/>
            <p:nvPr/>
          </p:nvSpPr>
          <p:spPr bwMode="auto">
            <a:xfrm>
              <a:off x="3967162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ṧ1ïďê"/>
            <p:cNvSpPr/>
            <p:nvPr/>
          </p:nvSpPr>
          <p:spPr bwMode="auto">
            <a:xfrm>
              <a:off x="3890962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ṣḷíďe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ṡ1iḓè"/>
            <p:cNvSpPr/>
            <p:nvPr/>
          </p:nvSpPr>
          <p:spPr bwMode="auto">
            <a:xfrm>
              <a:off x="2625725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šļîḍé"/>
            <p:cNvSpPr/>
            <p:nvPr/>
          </p:nvSpPr>
          <p:spPr bwMode="auto">
            <a:xfrm>
              <a:off x="1735137" y="2095500"/>
              <a:ext cx="2667000" cy="2670174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ṧ1ïḍ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ṣ1ïďè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ṡḷîḑê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3642995" y="3013710"/>
            <a:ext cx="4906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</a:t>
            </a:r>
            <a:r>
              <a:rPr lang="zh-CN" altLang="en-US" sz="6000" b="1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讲解</a:t>
            </a:r>
            <a:endParaRPr lang="zh-CN" altLang="en-US" sz="6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281673" y="2317746"/>
            <a:ext cx="16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>
                    <a:alpha val="7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en-US" altLang="zh-CN" sz="3600" dirty="0" smtClean="0">
                <a:solidFill>
                  <a:schemeClr val="bg1">
                    <a:alpha val="7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600" dirty="0">
              <a:solidFill>
                <a:schemeClr val="bg1">
                  <a:alpha val="7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07204" y="4500211"/>
            <a:ext cx="377593" cy="85726"/>
            <a:chOff x="5923969" y="4500211"/>
            <a:chExt cx="377593" cy="85726"/>
          </a:xfrm>
        </p:grpSpPr>
        <p:sp>
          <p:nvSpPr>
            <p:cNvPr id="3" name="椭圆 2"/>
            <p:cNvSpPr/>
            <p:nvPr/>
          </p:nvSpPr>
          <p:spPr>
            <a:xfrm>
              <a:off x="6069903" y="4500211"/>
              <a:ext cx="85726" cy="85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923969" y="4500211"/>
              <a:ext cx="85726" cy="8572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6215836" y="4500211"/>
              <a:ext cx="85726" cy="8572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102952" y="557978"/>
            <a:ext cx="3940907" cy="4836622"/>
            <a:chOff x="4998983" y="3211513"/>
            <a:chExt cx="3940907" cy="3388934"/>
          </a:xfrm>
        </p:grpSpPr>
        <p:sp>
          <p:nvSpPr>
            <p:cNvPr id="12" name="文本框 11"/>
            <p:cNvSpPr txBox="1"/>
            <p:nvPr/>
          </p:nvSpPr>
          <p:spPr>
            <a:xfrm>
              <a:off x="4998983" y="3211513"/>
              <a:ext cx="2723882" cy="582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solidFill>
                    <a:schemeClr val="accent1"/>
                  </a:solidFill>
                </a:rPr>
                <a:t>第一个界面</a:t>
              </a:r>
              <a:r>
                <a:rPr lang="zh-CN" altLang="zh-CN" sz="2400" dirty="0" smtClean="0">
                  <a:solidFill>
                    <a:schemeClr val="accent1"/>
                  </a:solidFill>
                </a:rPr>
                <a:t>：</a:t>
              </a:r>
              <a:endParaRPr lang="en-US" altLang="zh-CN" sz="2400" dirty="0" smtClean="0">
                <a:solidFill>
                  <a:schemeClr val="accent1"/>
                </a:solidFill>
              </a:endParaRPr>
            </a:p>
            <a:p>
              <a:r>
                <a:rPr lang="zh-CN" altLang="zh-CN" sz="2400" dirty="0" smtClean="0">
                  <a:solidFill>
                    <a:schemeClr val="accent1"/>
                  </a:solidFill>
                </a:rPr>
                <a:t>游戏</a:t>
              </a:r>
              <a:r>
                <a:rPr lang="zh-CN" altLang="zh-CN" sz="2400" dirty="0">
                  <a:solidFill>
                    <a:schemeClr val="accent1"/>
                  </a:solidFill>
                </a:rPr>
                <a:t>开始界面。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998983" y="3947909"/>
              <a:ext cx="3940907" cy="2652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zh-CN" sz="2000" dirty="0"/>
            </a:p>
            <a:p>
              <a:r>
                <a:rPr lang="zh-CN" altLang="zh-CN" sz="2000" dirty="0"/>
                <a:t>（</a:t>
              </a:r>
              <a:r>
                <a:rPr lang="en-US" altLang="zh-CN" sz="2000" dirty="0"/>
                <a:t>1</a:t>
              </a:r>
              <a:r>
                <a:rPr lang="zh-CN" altLang="zh-CN" sz="2000" dirty="0"/>
                <a:t>）</a:t>
              </a:r>
              <a:r>
                <a:rPr lang="en-US" altLang="zh-CN" sz="2000" dirty="0"/>
                <a:t>	</a:t>
              </a:r>
              <a:endParaRPr lang="zh-CN" altLang="zh-CN" sz="2000" dirty="0"/>
            </a:p>
            <a:p>
              <a:r>
                <a:rPr lang="zh-CN" altLang="zh-CN" sz="2000" dirty="0"/>
                <a:t>绘制游戏开始界面图：包括场景的描绘、基本游戏道具的分布</a:t>
              </a:r>
              <a:r>
                <a:rPr lang="zh-CN" altLang="zh-CN" sz="2000" dirty="0" smtClean="0"/>
                <a:t>、</a:t>
              </a:r>
              <a:r>
                <a:rPr lang="zh-CN" altLang="en-US" sz="2000" dirty="0" smtClean="0"/>
                <a:t>游戏玩法介绍、</a:t>
              </a:r>
              <a:r>
                <a:rPr lang="zh-CN" altLang="zh-CN" sz="2000" dirty="0" smtClean="0"/>
                <a:t>以及“</a:t>
              </a:r>
              <a:r>
                <a:rPr lang="zh-CN" altLang="en-US" sz="2000" dirty="0" smtClean="0"/>
                <a:t>准备</a:t>
              </a:r>
              <a:r>
                <a:rPr lang="zh-CN" altLang="zh-CN" sz="2000" dirty="0" smtClean="0"/>
                <a:t>开始游戏”，</a:t>
              </a:r>
              <a:r>
                <a:rPr lang="zh-CN" altLang="zh-CN" sz="2000" dirty="0"/>
                <a:t>用户通过按鼠标左键，来开始游戏。</a:t>
              </a:r>
            </a:p>
            <a:p>
              <a:r>
                <a:rPr lang="zh-CN" altLang="zh-CN" sz="2000" dirty="0"/>
                <a:t>（</a:t>
              </a:r>
              <a:r>
                <a:rPr lang="en-US" altLang="zh-CN" sz="2000" dirty="0"/>
                <a:t>2</a:t>
              </a:r>
              <a:r>
                <a:rPr lang="zh-CN" altLang="zh-CN" sz="2000" dirty="0"/>
                <a:t>）</a:t>
              </a:r>
              <a:r>
                <a:rPr lang="en-US" altLang="zh-CN" sz="2000" dirty="0"/>
                <a:t>	</a:t>
              </a:r>
              <a:endParaRPr lang="zh-CN" altLang="zh-CN" sz="2000" dirty="0"/>
            </a:p>
            <a:p>
              <a:r>
                <a:rPr lang="zh-CN" altLang="zh-CN" sz="2000" dirty="0"/>
                <a:t>当用户点击鼠标左键之后，随即跳入下一个界面：第一个关卡界面。然后立即开始计时，一共</a:t>
              </a:r>
              <a:r>
                <a:rPr lang="en-US" altLang="zh-CN" sz="2000" dirty="0"/>
                <a:t>30</a:t>
              </a:r>
              <a:r>
                <a:rPr lang="zh-CN" altLang="zh-CN" sz="2000" dirty="0"/>
                <a:t>秒时间来完成第一个关卡。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" y="149470"/>
            <a:ext cx="5530173" cy="63268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096000" y="394691"/>
            <a:ext cx="3940907" cy="6463309"/>
            <a:chOff x="4998982" y="3211513"/>
            <a:chExt cx="3940907" cy="4528724"/>
          </a:xfrm>
        </p:grpSpPr>
        <p:sp>
          <p:nvSpPr>
            <p:cNvPr id="12" name="文本框 11"/>
            <p:cNvSpPr txBox="1"/>
            <p:nvPr/>
          </p:nvSpPr>
          <p:spPr>
            <a:xfrm>
              <a:off x="4998982" y="3211513"/>
              <a:ext cx="3814771" cy="582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solidFill>
                    <a:schemeClr val="accent1"/>
                  </a:solidFill>
                </a:rPr>
                <a:t>第二个界面</a:t>
              </a:r>
              <a:r>
                <a:rPr lang="zh-CN" altLang="zh-CN" sz="2400" dirty="0" smtClean="0">
                  <a:solidFill>
                    <a:schemeClr val="accent1"/>
                  </a:solidFill>
                </a:rPr>
                <a:t>：</a:t>
              </a:r>
              <a:endParaRPr lang="en-US" altLang="zh-CN" sz="2400" dirty="0" smtClean="0">
                <a:solidFill>
                  <a:schemeClr val="accent1"/>
                </a:solidFill>
              </a:endParaRPr>
            </a:p>
            <a:p>
              <a:r>
                <a:rPr lang="zh-CN" altLang="zh-CN" sz="2400" dirty="0" smtClean="0">
                  <a:solidFill>
                    <a:schemeClr val="accent1"/>
                  </a:solidFill>
                </a:rPr>
                <a:t>游戏界面</a:t>
              </a:r>
              <a:r>
                <a:rPr lang="zh-CN" altLang="en-US" sz="2400" dirty="0" smtClean="0">
                  <a:solidFill>
                    <a:schemeClr val="accent1"/>
                  </a:solidFill>
                </a:rPr>
                <a:t>（</a:t>
              </a:r>
              <a:r>
                <a:rPr lang="zh-CN" altLang="zh-CN" sz="2400" dirty="0" smtClean="0">
                  <a:solidFill>
                    <a:schemeClr val="accent1"/>
                  </a:solidFill>
                </a:rPr>
                <a:t>随机分布</a:t>
              </a:r>
              <a:r>
                <a:rPr lang="zh-CN" altLang="zh-CN" sz="2400" dirty="0">
                  <a:solidFill>
                    <a:schemeClr val="accent1"/>
                  </a:solidFill>
                </a:rPr>
                <a:t>物品）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998982" y="3793778"/>
              <a:ext cx="3940907" cy="3946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dirty="0"/>
                <a:t>（</a:t>
              </a:r>
              <a:r>
                <a:rPr lang="en-US" altLang="zh-CN" sz="1200" dirty="0"/>
                <a:t>1</a:t>
              </a:r>
              <a:r>
                <a:rPr lang="zh-CN" altLang="zh-CN" sz="1200" dirty="0"/>
                <a:t>）</a:t>
              </a:r>
              <a:r>
                <a:rPr lang="en-US" altLang="zh-CN" sz="1200" dirty="0"/>
                <a:t> </a:t>
              </a:r>
              <a:endParaRPr lang="zh-CN" altLang="zh-CN" sz="1200" dirty="0"/>
            </a:p>
            <a:p>
              <a:r>
                <a:rPr lang="zh-CN" altLang="zh-CN" sz="1200" dirty="0"/>
                <a:t>绘制不同关卡的物品：一共有五个不同的游戏画面，全部通过即获胜，反之游戏失败。</a:t>
              </a:r>
            </a:p>
            <a:p>
              <a:r>
                <a:rPr lang="zh-CN" altLang="zh-CN" sz="1200" dirty="0"/>
                <a:t>所有的关卡总共有这些物品 ：</a:t>
              </a:r>
            </a:p>
            <a:p>
              <a:r>
                <a:rPr lang="en-US" altLang="zh-CN" sz="1200" dirty="0"/>
                <a:t>1.</a:t>
              </a:r>
              <a:r>
                <a:rPr lang="zh-CN" altLang="zh-CN" sz="1200" dirty="0"/>
                <a:t>黄金（分为大中小三类），并且大小不同，抓取之后的分数也不同；</a:t>
              </a:r>
            </a:p>
            <a:p>
              <a:r>
                <a:rPr lang="en-US" altLang="zh-CN" sz="1200" dirty="0"/>
                <a:t>2.</a:t>
              </a:r>
              <a:r>
                <a:rPr lang="zh-CN" altLang="zh-CN" sz="1200" dirty="0"/>
                <a:t>石块</a:t>
              </a:r>
            </a:p>
            <a:p>
              <a:r>
                <a:rPr lang="en-US" altLang="zh-CN" sz="1200" dirty="0"/>
                <a:t>3.</a:t>
              </a:r>
              <a:r>
                <a:rPr lang="zh-CN" altLang="zh-CN" sz="1200" dirty="0"/>
                <a:t>钻石</a:t>
              </a:r>
            </a:p>
            <a:p>
              <a:r>
                <a:rPr lang="en-US" altLang="zh-CN" sz="1200" dirty="0"/>
                <a:t>4.</a:t>
              </a:r>
              <a:r>
                <a:rPr lang="zh-CN" altLang="zh-CN" sz="1200" dirty="0"/>
                <a:t>神秘袋子（可能有鞭炮、</a:t>
              </a:r>
              <a:r>
                <a:rPr lang="zh-CN" altLang="zh-CN" sz="1200" dirty="0" smtClean="0"/>
                <a:t>分数</a:t>
              </a:r>
              <a:r>
                <a:rPr lang="zh-CN" altLang="en-US" sz="1200" dirty="0" smtClean="0"/>
                <a:t>和</a:t>
              </a:r>
              <a:r>
                <a:rPr lang="zh-CN" altLang="zh-CN" sz="1200" dirty="0"/>
                <a:t>升力药水</a:t>
              </a:r>
              <a:r>
                <a:rPr lang="zh-CN" altLang="zh-CN" sz="1200" dirty="0" smtClean="0"/>
                <a:t>）</a:t>
              </a:r>
              <a:r>
                <a:rPr lang="zh-CN" altLang="zh-CN" sz="1200" dirty="0"/>
                <a:t>；</a:t>
              </a:r>
            </a:p>
            <a:p>
              <a:r>
                <a:rPr lang="en-US" altLang="zh-CN" sz="1200" dirty="0"/>
                <a:t>5.</a:t>
              </a:r>
              <a:r>
                <a:rPr lang="zh-CN" altLang="zh-CN" sz="1200" dirty="0"/>
                <a:t>升力药水；</a:t>
              </a:r>
            </a:p>
            <a:p>
              <a:r>
                <a:rPr lang="zh-CN" altLang="zh-CN" sz="1200" dirty="0"/>
                <a:t>显然每一个关卡不可能同时出现所有的物品，这五个关卡各不相同，过关条件（达到相应分数）也不尽相同。</a:t>
              </a:r>
            </a:p>
            <a:p>
              <a:r>
                <a:rPr lang="zh-CN" altLang="zh-CN" sz="1200" dirty="0"/>
                <a:t>每关所涉及的物品暂未完全设计好，因为要考虑游戏过关的难易度</a:t>
              </a:r>
            </a:p>
            <a:p>
              <a:r>
                <a:rPr lang="zh-CN" altLang="zh-CN" sz="1200" dirty="0"/>
                <a:t>其中：钻石加</a:t>
              </a:r>
              <a:r>
                <a:rPr lang="en-US" altLang="zh-CN" sz="1200" dirty="0"/>
                <a:t>700</a:t>
              </a:r>
              <a:r>
                <a:rPr lang="zh-CN" altLang="zh-CN" sz="1200" dirty="0"/>
                <a:t>分、大黄金加</a:t>
              </a:r>
              <a:r>
                <a:rPr lang="en-US" altLang="zh-CN" sz="1200" dirty="0"/>
                <a:t>580</a:t>
              </a:r>
              <a:r>
                <a:rPr lang="zh-CN" altLang="zh-CN" sz="1200" dirty="0"/>
                <a:t>，中黄金加</a:t>
              </a:r>
              <a:r>
                <a:rPr lang="en-US" altLang="zh-CN" sz="1200" dirty="0"/>
                <a:t>350</a:t>
              </a:r>
              <a:r>
                <a:rPr lang="zh-CN" altLang="zh-CN" sz="1200" dirty="0"/>
                <a:t>，小黄金加</a:t>
              </a:r>
              <a:r>
                <a:rPr lang="en-US" altLang="zh-CN" sz="1200" dirty="0"/>
                <a:t>180</a:t>
              </a:r>
              <a:r>
                <a:rPr lang="zh-CN" altLang="zh-CN" sz="1200" dirty="0"/>
                <a:t>、石块加</a:t>
              </a:r>
              <a:r>
                <a:rPr lang="en-US" altLang="zh-CN" sz="1200" dirty="0"/>
                <a:t>120</a:t>
              </a:r>
              <a:r>
                <a:rPr lang="zh-CN" altLang="zh-CN" sz="1200" dirty="0"/>
                <a:t>、神秘袋子加</a:t>
              </a:r>
              <a:r>
                <a:rPr lang="en-US" altLang="zh-CN" sz="1200" smtClean="0"/>
                <a:t>201-999</a:t>
              </a:r>
              <a:r>
                <a:rPr lang="zh-CN" altLang="zh-CN" sz="1200" dirty="0" smtClean="0"/>
                <a:t>或者</a:t>
              </a:r>
              <a:r>
                <a:rPr lang="zh-CN" altLang="zh-CN" sz="1200" dirty="0"/>
                <a:t>一个鞭炮或者一个</a:t>
              </a:r>
              <a:r>
                <a:rPr lang="zh-CN" altLang="zh-CN" sz="1200" dirty="0" smtClean="0"/>
                <a:t>药水</a:t>
              </a:r>
              <a:r>
                <a:rPr lang="zh-CN" altLang="en-US" sz="1200" dirty="0" smtClean="0"/>
                <a:t>；</a:t>
              </a:r>
              <a:r>
                <a:rPr lang="zh-CN" altLang="zh-CN" sz="1200" dirty="0" smtClean="0"/>
                <a:t>各个</a:t>
              </a:r>
              <a:r>
                <a:rPr lang="zh-CN" altLang="zh-CN" sz="1200" dirty="0"/>
                <a:t>物品被抓上来的时间和钩子与它们之间的距离成正比，并且各个物品被抓一秒钟所行进的距离各不相同。</a:t>
              </a:r>
            </a:p>
            <a:p>
              <a:r>
                <a:rPr lang="zh-CN" altLang="zh-CN" sz="1200" dirty="0"/>
                <a:t>其中：大黄金</a:t>
              </a:r>
              <a:r>
                <a:rPr lang="en-US" altLang="zh-CN" sz="1200" dirty="0"/>
                <a:t>1</a:t>
              </a:r>
              <a:r>
                <a:rPr lang="zh-CN" altLang="zh-CN" sz="1200" dirty="0"/>
                <a:t>秒行进</a:t>
              </a:r>
              <a:r>
                <a:rPr lang="en-US" altLang="zh-CN" sz="1200" dirty="0"/>
                <a:t>1</a:t>
              </a:r>
              <a:r>
                <a:rPr lang="zh-CN" altLang="zh-CN" sz="1200" dirty="0"/>
                <a:t>个单位，中黄金</a:t>
              </a:r>
              <a:r>
                <a:rPr lang="en-US" altLang="zh-CN" sz="1200" dirty="0"/>
                <a:t>1</a:t>
              </a:r>
              <a:r>
                <a:rPr lang="zh-CN" altLang="zh-CN" sz="1200" dirty="0"/>
                <a:t>秒行进</a:t>
              </a:r>
              <a:r>
                <a:rPr lang="en-US" altLang="zh-CN" sz="1200" dirty="0"/>
                <a:t>2</a:t>
              </a:r>
              <a:r>
                <a:rPr lang="zh-CN" altLang="zh-CN" sz="1200" dirty="0"/>
                <a:t>个单位，小黄金</a:t>
              </a:r>
              <a:r>
                <a:rPr lang="en-US" altLang="zh-CN" sz="1200" dirty="0"/>
                <a:t>1</a:t>
              </a:r>
              <a:r>
                <a:rPr lang="zh-CN" altLang="zh-CN" sz="1200" dirty="0"/>
                <a:t>秒行进</a:t>
              </a:r>
              <a:r>
                <a:rPr lang="en-US" altLang="zh-CN" sz="1200" dirty="0"/>
                <a:t>3</a:t>
              </a:r>
              <a:r>
                <a:rPr lang="zh-CN" altLang="zh-CN" sz="1200" dirty="0"/>
                <a:t>个单位，石块一秒行进</a:t>
              </a:r>
              <a:r>
                <a:rPr lang="en-US" altLang="zh-CN" sz="1200" dirty="0"/>
                <a:t>1</a:t>
              </a:r>
              <a:r>
                <a:rPr lang="zh-CN" altLang="zh-CN" sz="1200" dirty="0"/>
                <a:t>个单位，其余的物品一秒行进</a:t>
              </a:r>
              <a:r>
                <a:rPr lang="en-US" altLang="zh-CN" sz="1200" dirty="0"/>
                <a:t>3</a:t>
              </a:r>
              <a:r>
                <a:rPr lang="zh-CN" altLang="zh-CN" sz="1200" dirty="0"/>
                <a:t>个单位。</a:t>
              </a:r>
            </a:p>
            <a:p>
              <a:r>
                <a:rPr lang="zh-CN" altLang="zh-CN" sz="1200" dirty="0"/>
                <a:t>（</a:t>
              </a:r>
              <a:r>
                <a:rPr lang="en-US" altLang="zh-CN" sz="1200" dirty="0"/>
                <a:t>2</a:t>
              </a:r>
              <a:r>
                <a:rPr lang="zh-CN" altLang="zh-CN" sz="1200" dirty="0"/>
                <a:t>）</a:t>
              </a:r>
              <a:r>
                <a:rPr lang="en-US" altLang="zh-CN" sz="1200" dirty="0"/>
                <a:t> </a:t>
              </a:r>
              <a:endParaRPr lang="zh-CN" altLang="zh-CN" sz="1200" dirty="0"/>
            </a:p>
            <a:p>
              <a:r>
                <a:rPr lang="zh-CN" altLang="zh-CN" sz="1200" dirty="0"/>
                <a:t>绘制关卡的背景 ：该部分包括背景的绘制、游戏人物（一个矿工）的绘制、目标分数的绘制、已经获取的分数的绘制、人物旁边显示炸药数量（之后讲述其功能）和最重要的绳子与钩子（钩子可以在一定范围内左右摇摆，绳子具有最大拉伸距离，玩家自由选择什么时候放出钩子）的绘制</a:t>
              </a:r>
              <a:r>
                <a:rPr lang="zh-CN" altLang="zh-CN" sz="1200" dirty="0" smtClean="0"/>
                <a:t>。</a:t>
              </a:r>
              <a:endParaRPr lang="zh-CN" altLang="zh-CN" sz="1200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6" y="356139"/>
            <a:ext cx="5545852" cy="63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1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jg1YmNiZDI1NzRmM2UxMDM2ZjBhZGVlYmJjZGFlNzQy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63a3f4e-9d53-4af4-bab9-7348766026b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63a3f4e-9d53-4af4-bab9-7348766026b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1068</Words>
  <Application>Microsoft Office PowerPoint</Application>
  <PresentationFormat>宽屏</PresentationFormat>
  <Paragraphs>137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思源黑体 CN Bold</vt:lpstr>
      <vt:lpstr>思源黑体 CN Light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老油条PPT</dc:creator>
  <cp:lastModifiedBy>Microsoft 帐户</cp:lastModifiedBy>
  <cp:revision>52</cp:revision>
  <dcterms:created xsi:type="dcterms:W3CDTF">2019-03-31T07:42:00Z</dcterms:created>
  <dcterms:modified xsi:type="dcterms:W3CDTF">2022-06-01T04:28:41Z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v1.0_mb_usuw9q9XEWFxJUDe9/GA8Q==</vt:lpwstr>
  </property>
  <property fmtid="{D5CDD505-2E9C-101B-9397-08002B2CF9AE}" pid="4" name="ICV">
    <vt:lpwstr>CACFCBD8BEF74D499D060554C9A928F1</vt:lpwstr>
  </property>
</Properties>
</file>